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5" r:id="rId3"/>
    <p:sldId id="256" r:id="rId4"/>
    <p:sldId id="257" r:id="rId5"/>
    <p:sldId id="262" r:id="rId6"/>
    <p:sldId id="258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sakylkinen kolmio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ainen kolmi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asakylkinen kolmio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ainen kolmi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uora yhdysviiv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u.fi/download/143194_alaselan_ojennus.JPG" TargetMode="External"/><Relationship Id="rId3" Type="http://schemas.openxmlformats.org/officeDocument/2006/relationships/hyperlink" Target="https://www.youtube.com/watch?v=l3dvTai9vT4" TargetMode="External"/><Relationship Id="rId7" Type="http://schemas.openxmlformats.org/officeDocument/2006/relationships/hyperlink" Target="https://www.edu.fi/download/143193_kyykistys.JPG" TargetMode="External"/><Relationship Id="rId2" Type="http://schemas.openxmlformats.org/officeDocument/2006/relationships/hyperlink" Target="https://www.youtube.com/watch?v=7yYE31svnN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dBSa_2CWWk" TargetMode="External"/><Relationship Id="rId5" Type="http://schemas.openxmlformats.org/officeDocument/2006/relationships/hyperlink" Target="https://www.youtube.com/watch?v=zxUWUwdEl3s" TargetMode="External"/><Relationship Id="rId10" Type="http://schemas.openxmlformats.org/officeDocument/2006/relationships/hyperlink" Target="https://www.youtube.com/watch?v=GgNrby0_BXk" TargetMode="External"/><Relationship Id="rId4" Type="http://schemas.openxmlformats.org/officeDocument/2006/relationships/hyperlink" Target="https://www.youtube.com/watch?v=ygSESgoJYUg" TargetMode="External"/><Relationship Id="rId9" Type="http://schemas.openxmlformats.org/officeDocument/2006/relationships/hyperlink" Target="https://www.edu.fi/download/143195_olkapaan_liikkuvuu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Move</a:t>
            </a:r>
            <a:r>
              <a:rPr lang="fi-FI" dirty="0" smtClean="0"/>
              <a:t>! </a:t>
            </a:r>
            <a:r>
              <a:rPr lang="fi-FI" dirty="0"/>
              <a:t>e</a:t>
            </a:r>
            <a:r>
              <a:rPr lang="fi-FI" dirty="0" smtClean="0"/>
              <a:t>nnakkotunti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Tämä on pohja, jota voi muokata itselle ja ryhmälle sopivaksi. </a:t>
            </a:r>
          </a:p>
          <a:p>
            <a:r>
              <a:rPr lang="fi-FI" dirty="0" smtClean="0"/>
              <a:t>Itse olen vaihdellut kysymyksiä, lisännyt kuvia, lyhentänyt tekstejä yms. </a:t>
            </a:r>
          </a:p>
          <a:p>
            <a:r>
              <a:rPr lang="fi-FI" dirty="0" smtClean="0"/>
              <a:t>Ajatuksena on, että oppilaat saavat tietoa, hyvän käsityksen tulevista mittauksista ja aikaa esittää kysymyksiä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pPr marL="64008" indent="0">
              <a:buNone/>
            </a:pPr>
            <a:r>
              <a:rPr lang="fi-FI" dirty="0" smtClean="0"/>
              <a:t>			</a:t>
            </a:r>
            <a:r>
              <a:rPr lang="fi-FI" sz="2800" dirty="0" smtClean="0"/>
              <a:t>luokanopettaja </a:t>
            </a:r>
            <a:r>
              <a:rPr lang="fi-FI" sz="2800" dirty="0" smtClean="0"/>
              <a:t>Nelli Helminen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5485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oppilaat saattavat kysyä?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Miksi tytöt saa tehdä etunojapunnerrukset polvet maassa? </a:t>
            </a:r>
          </a:p>
          <a:p>
            <a:r>
              <a:rPr lang="fi-FI" dirty="0" smtClean="0"/>
              <a:t>Paljonko on ”täydet” missäkin mittauksessa? (aika, määrä)</a:t>
            </a:r>
          </a:p>
          <a:p>
            <a:r>
              <a:rPr lang="fi-FI" dirty="0" smtClean="0"/>
              <a:t>Riittääkö, jos kädet hipaisee toisiinsa olkapäiden liikkuvuusmittauksessa?</a:t>
            </a:r>
          </a:p>
          <a:p>
            <a:r>
              <a:rPr lang="fi-FI" dirty="0" smtClean="0"/>
              <a:t>Pitääkö 5-loikassa jäädä alastuloasentoon (pysähtyä)?  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29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MOVE!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5. ja 8</a:t>
            </a:r>
            <a:r>
              <a:rPr lang="fi-FI" dirty="0" smtClean="0"/>
              <a:t>.-</a:t>
            </a:r>
            <a:r>
              <a:rPr lang="fi-FI" dirty="0" smtClean="0"/>
              <a:t>luokkalaisille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16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Pohdittavaa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Liikutko päivittäin vähintään yhden tunnin?</a:t>
            </a:r>
          </a:p>
          <a:p>
            <a:r>
              <a:rPr lang="fi-FI" dirty="0" smtClean="0"/>
              <a:t>Istutko usein yli kaksi tuntia putkeen? </a:t>
            </a:r>
          </a:p>
          <a:p>
            <a:r>
              <a:rPr lang="fi-FI" dirty="0" smtClean="0"/>
              <a:t>Oletko ruudun ääressä alle kaksi tuntia päivässä? </a:t>
            </a:r>
          </a:p>
          <a:p>
            <a:endParaRPr lang="fi-FI" dirty="0"/>
          </a:p>
          <a:p>
            <a:r>
              <a:rPr lang="fi-FI" dirty="0" smtClean="0"/>
              <a:t>Jokaisen pitäisi liikkua päivittäin 1-2 </a:t>
            </a:r>
            <a:r>
              <a:rPr lang="fi-FI" dirty="0" smtClean="0"/>
              <a:t>tuntia.</a:t>
            </a:r>
            <a:endParaRPr lang="fi-FI" dirty="0" smtClean="0"/>
          </a:p>
          <a:p>
            <a:r>
              <a:rPr lang="fi-FI" dirty="0" smtClean="0"/>
              <a:t>Yli kaksi tuntia kestäviä istumajaksoja tulisi </a:t>
            </a:r>
            <a:r>
              <a:rPr lang="fi-FI" dirty="0" smtClean="0"/>
              <a:t>välttää.</a:t>
            </a:r>
            <a:endParaRPr lang="fi-FI" dirty="0" smtClean="0"/>
          </a:p>
          <a:p>
            <a:r>
              <a:rPr lang="fi-FI" dirty="0" smtClean="0"/>
              <a:t>Päivittäinen ruutuaika saisi olla enintään kaksi </a:t>
            </a:r>
            <a:r>
              <a:rPr lang="fi-FI" dirty="0" smtClean="0"/>
              <a:t>tuntia.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456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Kouluikäisen fyysiset tehtävät arkielämässä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fi-FI" dirty="0"/>
              <a:t>Kouluikäisen arkipäivän fyysisiksi tehtäviksi määriteltiin:</a:t>
            </a:r>
          </a:p>
          <a:p>
            <a:r>
              <a:rPr lang="fi-FI" dirty="0" smtClean="0"/>
              <a:t>koulumatkan kulkeminen omin lihasvoimin (kävelyä tai pyöräilyä vähintään 5 km)</a:t>
            </a:r>
          </a:p>
          <a:p>
            <a:r>
              <a:rPr lang="fi-FI" dirty="0" smtClean="0"/>
              <a:t>koulu- ja harrastusvälineiden nostaminen ja kantaminen omin lihasvoimin</a:t>
            </a:r>
          </a:p>
          <a:p>
            <a:r>
              <a:rPr lang="fi-FI" dirty="0" smtClean="0"/>
              <a:t>istuvan elämäntavan vaikutusten ennaltaehkäiseminen: luonnollisen anatomisen liikelaajuuden ylläpitäminen erityisesti ylävartalossa ja lonkan koukistajissa</a:t>
            </a:r>
          </a:p>
          <a:p>
            <a:r>
              <a:rPr lang="fi-FI" dirty="0" smtClean="0"/>
              <a:t>liikenteessä liikkuminen: ympäristön havainnoiminen ja siihen tarkoituksenmukaisesti reagoiminen</a:t>
            </a:r>
          </a:p>
          <a:p>
            <a:r>
              <a:rPr lang="fi-FI" dirty="0" smtClean="0"/>
              <a:t>erilaisilla alustoilla liikkuminen: tasapainon säilyttäminen myös liukkaalla alustalla</a:t>
            </a:r>
          </a:p>
          <a:p>
            <a:r>
              <a:rPr lang="fi-FI" dirty="0" smtClean="0"/>
              <a:t>portaissa ja epätasaisessa maastossa liikkuminen</a:t>
            </a:r>
          </a:p>
          <a:p>
            <a:r>
              <a:rPr lang="fi-FI" dirty="0" smtClean="0"/>
              <a:t>vedessä liikkuminen (raajojen liikkeiden yhteensovittaminen ja </a:t>
            </a:r>
            <a:r>
              <a:rPr lang="fi-FI" dirty="0"/>
              <a:t>kestävyyskunto).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243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on </a:t>
            </a:r>
            <a:r>
              <a:rPr lang="fi-FI" dirty="0" err="1" smtClean="0"/>
              <a:t>MOVE!-mittaus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Move</a:t>
            </a:r>
            <a:r>
              <a:rPr lang="fi-FI" dirty="0"/>
              <a:t>! on </a:t>
            </a:r>
            <a:r>
              <a:rPr lang="fi-FI" dirty="0" smtClean="0"/>
              <a:t>5</a:t>
            </a:r>
            <a:r>
              <a:rPr lang="fi-FI" dirty="0"/>
              <a:t>. ja 8. vuosiluokkien oppilaille tarkoitettu fyysisen toimintakyvyn valtakunnallinen tiedonkeruu- ja </a:t>
            </a:r>
            <a:r>
              <a:rPr lang="fi-FI" dirty="0" smtClean="0"/>
              <a:t>palautejärjestelmä.</a:t>
            </a:r>
            <a:endParaRPr lang="fi-FI" dirty="0" smtClean="0"/>
          </a:p>
          <a:p>
            <a:r>
              <a:rPr lang="fi-FI" dirty="0" smtClean="0"/>
              <a:t>Tieto yhdistetään laajoihin terveystarkastuksiin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15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on mittausten tarkoitus?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i-FI" dirty="0" err="1" smtClean="0"/>
              <a:t>Move</a:t>
            </a:r>
            <a:r>
              <a:rPr lang="fi-FI" dirty="0" smtClean="0"/>
              <a:t>!-järjestelmän </a:t>
            </a:r>
            <a:r>
              <a:rPr lang="fi-FI" dirty="0"/>
              <a:t>tavoitteena on auttaa ensisijaisesti oppilasta ja hänen perhettään ymmärtämään fyysisen toimintakyvyn yhteydet oppilaan terveyteen, päivittäiseen hyvinvointiin, jaksamiseen ja opiskeluun</a:t>
            </a:r>
            <a:r>
              <a:rPr lang="fi-FI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fi-FI" dirty="0"/>
              <a:t>Järjestelmän keskeisenä tarkoituksena on kannustaa omatoimiseen fyysisestä toimintakyvystä </a:t>
            </a:r>
            <a:r>
              <a:rPr lang="fi-FI" dirty="0" smtClean="0"/>
              <a:t>huolehtimiseen.</a:t>
            </a:r>
          </a:p>
          <a:p>
            <a:pPr>
              <a:lnSpc>
                <a:spcPct val="120000"/>
              </a:lnSpc>
            </a:pPr>
            <a:r>
              <a:rPr lang="fi-FI" dirty="0"/>
              <a:t>Osiot mittaavat oppilaan kestävyyttä, voimaa, nopeutta, liikkuvuutta, tasapainoa ja motorisia perustaitoja. </a:t>
            </a:r>
            <a:endParaRPr lang="fi-FI" dirty="0" smtClean="0"/>
          </a:p>
          <a:p>
            <a:pPr>
              <a:lnSpc>
                <a:spcPct val="120000"/>
              </a:lnSpc>
            </a:pPr>
            <a:r>
              <a:rPr lang="fi-FI" dirty="0" smtClean="0"/>
              <a:t>Palautejärjestelmän </a:t>
            </a:r>
            <a:r>
              <a:rPr lang="fi-FI" dirty="0"/>
              <a:t>avulla oppilas, hänen huoltajansa, terveydenhuollon ammattilaiset koulussa sekä opettajat saavat tietoa oppilaiden fyysisestä toimintakyvystä, sen yhteydestä koululaisen hyvinvointiin sekä siitä, miten fyysistä toimintakykyä voi edistää.</a:t>
            </a:r>
          </a:p>
        </p:txBody>
      </p:sp>
    </p:spTree>
    <p:extLst>
      <p:ext uri="{BB962C8B-B14F-4D97-AF65-F5344CB8AC3E}">
        <p14:creationId xmlns:p14="http://schemas.microsoft.com/office/powerpoint/2010/main" val="418690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MOVE!-mittaukset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20 m viivajuoksu</a:t>
            </a:r>
          </a:p>
          <a:p>
            <a:r>
              <a:rPr lang="fi-FI" dirty="0" smtClean="0"/>
              <a:t>vauhditon 5-loikka</a:t>
            </a:r>
          </a:p>
          <a:p>
            <a:r>
              <a:rPr lang="fi-FI" dirty="0" smtClean="0"/>
              <a:t>ylävartalon kohotus </a:t>
            </a:r>
          </a:p>
          <a:p>
            <a:r>
              <a:rPr lang="fi-FI" dirty="0" smtClean="0"/>
              <a:t>etunojapunnerrus </a:t>
            </a:r>
          </a:p>
          <a:p>
            <a:r>
              <a:rPr lang="fi-FI" dirty="0" smtClean="0"/>
              <a:t>kyykistys</a:t>
            </a:r>
          </a:p>
          <a:p>
            <a:r>
              <a:rPr lang="fi-FI" dirty="0" smtClean="0"/>
              <a:t>alaselän ojennus täysistunnassa </a:t>
            </a:r>
          </a:p>
          <a:p>
            <a:r>
              <a:rPr lang="fi-FI" dirty="0" smtClean="0"/>
              <a:t>oikean ja vasemman olkapään liikkuvuus</a:t>
            </a:r>
          </a:p>
          <a:p>
            <a:r>
              <a:rPr lang="fi-FI" dirty="0" smtClean="0"/>
              <a:t>heitto–kiinniotto-yhdistelmä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547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Linkit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www.youtube.com/watch?v=7yYE31svnNQ</a:t>
            </a:r>
            <a:endParaRPr lang="fi-FI" dirty="0" smtClean="0"/>
          </a:p>
          <a:p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www.youtube.com/watch?v=l3dvTai9vT4</a:t>
            </a:r>
            <a:endParaRPr lang="fi-FI" dirty="0" smtClean="0"/>
          </a:p>
          <a:p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www.youtube.com/watch?v=ygSESgoJYUg</a:t>
            </a:r>
            <a:endParaRPr lang="fi-FI" dirty="0" smtClean="0"/>
          </a:p>
          <a:p>
            <a:r>
              <a:rPr lang="fi-FI" dirty="0">
                <a:hlinkClick r:id="rId5"/>
              </a:rPr>
              <a:t>https://</a:t>
            </a:r>
            <a:r>
              <a:rPr lang="fi-FI" dirty="0" smtClean="0">
                <a:hlinkClick r:id="rId5"/>
              </a:rPr>
              <a:t>www.youtube.com/watch?v=zxUWUwdEl3s</a:t>
            </a:r>
            <a:endParaRPr lang="fi-FI" dirty="0" smtClean="0"/>
          </a:p>
          <a:p>
            <a:r>
              <a:rPr lang="fi-FI" dirty="0">
                <a:hlinkClick r:id="rId6"/>
              </a:rPr>
              <a:t>https://</a:t>
            </a:r>
            <a:r>
              <a:rPr lang="fi-FI" dirty="0" smtClean="0">
                <a:hlinkClick r:id="rId6"/>
              </a:rPr>
              <a:t>www.youtube.com/watch?v=HdBSa_2CWWk</a:t>
            </a:r>
            <a:endParaRPr lang="fi-FI" dirty="0" smtClean="0"/>
          </a:p>
          <a:p>
            <a:r>
              <a:rPr lang="fi-FI" dirty="0">
                <a:hlinkClick r:id="rId7"/>
              </a:rPr>
              <a:t>https://</a:t>
            </a:r>
            <a:r>
              <a:rPr lang="fi-FI" dirty="0" smtClean="0">
                <a:hlinkClick r:id="rId7"/>
              </a:rPr>
              <a:t>www.edu.fi/download/143193_kyykistys.JPG</a:t>
            </a:r>
            <a:endParaRPr lang="fi-FI" dirty="0" smtClean="0"/>
          </a:p>
          <a:p>
            <a:r>
              <a:rPr lang="fi-FI" dirty="0">
                <a:hlinkClick r:id="rId8"/>
              </a:rPr>
              <a:t>https://</a:t>
            </a:r>
            <a:r>
              <a:rPr lang="fi-FI" dirty="0" smtClean="0">
                <a:hlinkClick r:id="rId8"/>
              </a:rPr>
              <a:t>www.edu.fi/download/143194_alaselan_ojennus.JPG</a:t>
            </a:r>
            <a:endParaRPr lang="fi-FI" dirty="0" smtClean="0"/>
          </a:p>
          <a:p>
            <a:r>
              <a:rPr lang="fi-FI" dirty="0">
                <a:hlinkClick r:id="rId9"/>
              </a:rPr>
              <a:t>https://</a:t>
            </a:r>
            <a:r>
              <a:rPr lang="fi-FI" dirty="0" smtClean="0">
                <a:hlinkClick r:id="rId9"/>
              </a:rPr>
              <a:t>www.edu.fi/download/143195_olkapaan_liikkuvuus.JPG</a:t>
            </a:r>
            <a:endParaRPr lang="fi-FI" dirty="0" smtClean="0"/>
          </a:p>
          <a:p>
            <a:r>
              <a:rPr lang="fi-FI" dirty="0">
                <a:hlinkClick r:id="rId10"/>
              </a:rPr>
              <a:t>https://</a:t>
            </a:r>
            <a:r>
              <a:rPr lang="fi-FI" dirty="0" smtClean="0">
                <a:hlinkClick r:id="rId10"/>
              </a:rPr>
              <a:t>www.youtube.com/watch?v=GgNrby0_BXk</a:t>
            </a:r>
            <a:endParaRPr lang="fi-FI" dirty="0" smtClean="0"/>
          </a:p>
          <a:p>
            <a:pPr marL="64008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0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rm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</TotalTime>
  <Words>379</Words>
  <Application>Microsoft Office PowerPoint</Application>
  <PresentationFormat>Näytössä katseltava diaesitys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Tarmo</vt:lpstr>
      <vt:lpstr>Move! ennakkotunti </vt:lpstr>
      <vt:lpstr>Mitä oppilaat saattavat kysyä?</vt:lpstr>
      <vt:lpstr>MOVE!</vt:lpstr>
      <vt:lpstr>Pohdittavaa</vt:lpstr>
      <vt:lpstr>Kouluikäisen fyysiset tehtävät arkielämässä </vt:lpstr>
      <vt:lpstr>Mikä on MOVE!-mittaus?</vt:lpstr>
      <vt:lpstr>Mikä on mittausten tarkoitus? </vt:lpstr>
      <vt:lpstr>MOVE!-mittaukset</vt:lpstr>
      <vt:lpstr>Linkit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</dc:title>
  <dc:creator>Leena</dc:creator>
  <cp:lastModifiedBy>.</cp:lastModifiedBy>
  <cp:revision>11</cp:revision>
  <dcterms:created xsi:type="dcterms:W3CDTF">2016-08-28T19:44:41Z</dcterms:created>
  <dcterms:modified xsi:type="dcterms:W3CDTF">2018-11-21T14:53:55Z</dcterms:modified>
</cp:coreProperties>
</file>