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56" r:id="rId2"/>
    <p:sldId id="349" r:id="rId3"/>
    <p:sldId id="301" r:id="rId4"/>
    <p:sldId id="368" r:id="rId5"/>
    <p:sldId id="316" r:id="rId6"/>
    <p:sldId id="360" r:id="rId7"/>
    <p:sldId id="277" r:id="rId8"/>
    <p:sldId id="359" r:id="rId9"/>
    <p:sldId id="307" r:id="rId10"/>
    <p:sldId id="303" r:id="rId11"/>
    <p:sldId id="378" r:id="rId12"/>
    <p:sldId id="304" r:id="rId13"/>
    <p:sldId id="356" r:id="rId14"/>
    <p:sldId id="358" r:id="rId15"/>
    <p:sldId id="350" r:id="rId16"/>
    <p:sldId id="305" r:id="rId17"/>
    <p:sldId id="310" r:id="rId18"/>
    <p:sldId id="361" r:id="rId19"/>
    <p:sldId id="372" r:id="rId20"/>
    <p:sldId id="370" r:id="rId21"/>
    <p:sldId id="362" r:id="rId22"/>
    <p:sldId id="260" r:id="rId23"/>
    <p:sldId id="345" r:id="rId24"/>
    <p:sldId id="306" r:id="rId25"/>
    <p:sldId id="379" r:id="rId26"/>
    <p:sldId id="346" r:id="rId27"/>
    <p:sldId id="369" r:id="rId28"/>
    <p:sldId id="377" r:id="rId29"/>
    <p:sldId id="371" r:id="rId30"/>
    <p:sldId id="367" r:id="rId31"/>
    <p:sldId id="308" r:id="rId32"/>
    <p:sldId id="311" r:id="rId33"/>
    <p:sldId id="365" r:id="rId34"/>
    <p:sldId id="363" r:id="rId35"/>
    <p:sldId id="353" r:id="rId36"/>
    <p:sldId id="366" r:id="rId37"/>
    <p:sldId id="315" r:id="rId38"/>
    <p:sldId id="318" r:id="rId39"/>
    <p:sldId id="347" r:id="rId40"/>
    <p:sldId id="328" r:id="rId41"/>
    <p:sldId id="320" r:id="rId42"/>
    <p:sldId id="380" r:id="rId43"/>
    <p:sldId id="323" r:id="rId44"/>
    <p:sldId id="321" r:id="rId45"/>
    <p:sldId id="344" r:id="rId46"/>
    <p:sldId id="343" r:id="rId47"/>
    <p:sldId id="354" r:id="rId48"/>
    <p:sldId id="327" r:id="rId49"/>
    <p:sldId id="326" r:id="rId50"/>
    <p:sldId id="381" r:id="rId51"/>
    <p:sldId id="375" r:id="rId52"/>
    <p:sldId id="322" r:id="rId53"/>
    <p:sldId id="357" r:id="rId54"/>
    <p:sldId id="382" r:id="rId55"/>
    <p:sldId id="324" r:id="rId56"/>
    <p:sldId id="340" r:id="rId57"/>
    <p:sldId id="376" r:id="rId58"/>
    <p:sldId id="373" r:id="rId59"/>
    <p:sldId id="317" r:id="rId60"/>
    <p:sldId id="329" r:id="rId61"/>
    <p:sldId id="331" r:id="rId62"/>
    <p:sldId id="383" r:id="rId63"/>
    <p:sldId id="332" r:id="rId64"/>
    <p:sldId id="333" r:id="rId65"/>
    <p:sldId id="335" r:id="rId66"/>
    <p:sldId id="330" r:id="rId67"/>
    <p:sldId id="384" r:id="rId68"/>
    <p:sldId id="334" r:id="rId69"/>
    <p:sldId id="374" r:id="rId70"/>
    <p:sldId id="338" r:id="rId71"/>
    <p:sldId id="336" r:id="rId72"/>
    <p:sldId id="337" r:id="rId73"/>
  </p:sldIdLst>
  <p:sldSz cx="9144000" cy="6858000" type="screen4x3"/>
  <p:notesSz cx="6858000" cy="9144000"/>
  <p:defaultTextStyle>
    <a:defPPr>
      <a:defRPr lang="fi-FI"/>
    </a:defPPr>
    <a:lvl1pPr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1pPr>
    <a:lvl2pPr marL="4572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2pPr>
    <a:lvl3pPr marL="9144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3pPr>
    <a:lvl4pPr marL="13716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4pPr>
    <a:lvl5pPr marL="1828800" algn="ctr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5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na" initials="S" lastIdx="1" clrIdx="0">
    <p:extLst>
      <p:ext uri="{19B8F6BF-5375-455C-9EA6-DF929625EA0E}">
        <p15:presenceInfo xmlns="" xmlns:p15="http://schemas.microsoft.com/office/powerpoint/2012/main" userId="Sa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FF99CC"/>
    <a:srgbClr val="C10075"/>
    <a:srgbClr val="008ECE"/>
    <a:srgbClr val="FF0000"/>
    <a:srgbClr val="CCFFFF"/>
    <a:srgbClr val="00A7F2"/>
    <a:srgbClr val="00CCFF"/>
    <a:srgbClr val="33CC33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Normaali tyyli 4 - Korostu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78" autoAdjust="0"/>
  </p:normalViewPr>
  <p:slideViewPr>
    <p:cSldViewPr snapToGrid="0" snapToObjects="1">
      <p:cViewPr varScale="1">
        <p:scale>
          <a:sx n="94" d="100"/>
          <a:sy n="94" d="100"/>
        </p:scale>
        <p:origin x="-3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-laskentataulukko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-laskentataulukko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-laskentataulukko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-laskentataulukko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chart>
    <c:autoTitleDeleted val="1"/>
    <c:plotArea>
      <c:layout>
        <c:manualLayout>
          <c:layoutTarget val="inner"/>
          <c:xMode val="edge"/>
          <c:yMode val="edge"/>
          <c:x val="0.12568887658479608"/>
          <c:y val="8.832396813074174E-2"/>
          <c:w val="0.60687139186640815"/>
          <c:h val="0.59740036509022376"/>
        </c:manualLayout>
      </c:layout>
      <c:barChart>
        <c:barDir val="col"/>
        <c:grouping val="clustered"/>
        <c:ser>
          <c:idx val="0"/>
          <c:order val="0"/>
          <c:tx>
            <c:strRef>
              <c:f>Taul1!$B$1</c:f>
              <c:strCache>
                <c:ptCount val="1"/>
                <c:pt idx="0">
                  <c:v>5. lk</c:v>
                </c:pt>
              </c:strCache>
            </c:strRef>
          </c:tx>
          <c:spPr>
            <a:solidFill>
              <a:srgbClr val="008ECE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31</c:v>
                </c:pt>
                <c:pt idx="1">
                  <c:v>33</c:v>
                </c:pt>
                <c:pt idx="2">
                  <c:v>28</c:v>
                </c:pt>
                <c:pt idx="3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C8A-4BA6-B1FC-5C152DFFD79C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7. lk</c:v>
                </c:pt>
              </c:strCache>
            </c:strRef>
          </c:tx>
          <c:spPr>
            <a:solidFill>
              <a:srgbClr val="C1007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19</c:v>
                </c:pt>
                <c:pt idx="1">
                  <c:v>30</c:v>
                </c:pt>
                <c:pt idx="2">
                  <c:v>34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C8A-4BA6-B1FC-5C152DFFD79C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9. lk</c:v>
                </c:pt>
              </c:strCache>
            </c:strRef>
          </c:tx>
          <c:spPr>
            <a:solidFill>
              <a:srgbClr val="00CCFF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10</c:v>
                </c:pt>
                <c:pt idx="1">
                  <c:v>24</c:v>
                </c:pt>
                <c:pt idx="2">
                  <c:v>38</c:v>
                </c:pt>
                <c:pt idx="3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C8A-4BA6-B1FC-5C152DFFD79C}"/>
            </c:ext>
          </c:extLst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Kaikki</c:v>
                </c:pt>
              </c:strCache>
            </c:strRef>
          </c:tx>
          <c:spPr>
            <a:solidFill>
              <a:srgbClr val="92D050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Taul1!$E$2:$E$5</c:f>
              <c:numCache>
                <c:formatCode>General</c:formatCode>
                <c:ptCount val="4"/>
                <c:pt idx="0">
                  <c:v>20</c:v>
                </c:pt>
                <c:pt idx="1">
                  <c:v>29</c:v>
                </c:pt>
                <c:pt idx="2">
                  <c:v>33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C8A-4BA6-B1FC-5C152DFFD79C}"/>
            </c:ext>
          </c:extLst>
        </c:ser>
        <c:axId val="137511680"/>
        <c:axId val="137513216"/>
      </c:barChart>
      <c:catAx>
        <c:axId val="13751168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fi-FI"/>
          </a:p>
        </c:txPr>
        <c:crossAx val="137513216"/>
        <c:crosses val="autoZero"/>
        <c:auto val="1"/>
        <c:lblAlgn val="ctr"/>
        <c:lblOffset val="100"/>
      </c:catAx>
      <c:valAx>
        <c:axId val="137513216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600">
                    <a:latin typeface="Trebuchet MS" panose="020B0603020202020204" pitchFamily="34" charset="0"/>
                  </a:defRPr>
                </a:pPr>
                <a:r>
                  <a:rPr lang="fi-FI" sz="1600" dirty="0">
                    <a:latin typeface="Trebuchet MS" panose="020B0603020202020204" pitchFamily="34" charset="0"/>
                  </a:rPr>
                  <a:t>%</a:t>
                </a:r>
              </a:p>
            </c:rich>
          </c:tx>
        </c:title>
        <c:numFmt formatCode="General" sourceLinked="0"/>
        <c:tickLblPos val="nextTo"/>
        <c:txPr>
          <a:bodyPr/>
          <a:lstStyle/>
          <a:p>
            <a:pPr>
              <a:defRPr sz="1600" b="0">
                <a:latin typeface="Trebuchet MS" panose="020B0603020202020204" pitchFamily="34" charset="0"/>
              </a:defRPr>
            </a:pPr>
            <a:endParaRPr lang="fi-FI"/>
          </a:p>
        </c:txPr>
        <c:crossAx val="13751168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73524692102365929"/>
          <c:y val="0.25587134199473871"/>
          <c:w val="0.13395289831547305"/>
          <c:h val="0.29005097795202078"/>
        </c:manualLayout>
      </c:layout>
      <c:txPr>
        <a:bodyPr/>
        <a:lstStyle/>
        <a:p>
          <a:pPr>
            <a:defRPr sz="1600" b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</c:chart>
  <c:txPr>
    <a:bodyPr/>
    <a:lstStyle/>
    <a:p>
      <a:pPr>
        <a:defRPr sz="1800"/>
      </a:pPr>
      <a:endParaRPr lang="fi-FI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plotArea>
      <c:layout>
        <c:manualLayout>
          <c:layoutTarget val="inner"/>
          <c:xMode val="edge"/>
          <c:yMode val="edge"/>
          <c:x val="0.22711031760989608"/>
          <c:y val="4.9122352433593634E-2"/>
          <c:w val="0.64308513159543046"/>
          <c:h val="0.60420020704467692"/>
        </c:manualLayout>
      </c:layout>
      <c:barChart>
        <c:barDir val="col"/>
        <c:grouping val="clustered"/>
        <c:ser>
          <c:idx val="0"/>
          <c:order val="0"/>
          <c:tx>
            <c:strRef>
              <c:f>Taul1!$B$1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rgbClr val="008ECE"/>
            </a:solidFill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1200"/>
                  </a:pPr>
                  <a:endParaRPr lang="fi-FI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23</c:v>
                </c:pt>
                <c:pt idx="1">
                  <c:v>29</c:v>
                </c:pt>
                <c:pt idx="2">
                  <c:v>30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97-43A5-911C-59181816923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rgbClr val="C1007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Taul1!$C$2:$C$5</c:f>
              <c:numCache>
                <c:formatCode>General</c:formatCode>
                <c:ptCount val="4"/>
                <c:pt idx="0">
                  <c:v>17</c:v>
                </c:pt>
                <c:pt idx="1">
                  <c:v>29</c:v>
                </c:pt>
                <c:pt idx="2">
                  <c:v>35</c:v>
                </c:pt>
                <c:pt idx="3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97-43A5-911C-591818169239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Kaikki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Taul1!$A$2:$A$5</c:f>
              <c:strCache>
                <c:ptCount val="4"/>
                <c:pt idx="0">
                  <c:v>7 päivänä</c:v>
                </c:pt>
                <c:pt idx="1">
                  <c:v>5-6 päivänä</c:v>
                </c:pt>
                <c:pt idx="2">
                  <c:v>3-4 päivänä</c:v>
                </c:pt>
                <c:pt idx="3">
                  <c:v>0-2 päivänä</c:v>
                </c:pt>
              </c:strCache>
            </c:strRef>
          </c:cat>
          <c:val>
            <c:numRef>
              <c:f>Taul1!$D$2:$D$5</c:f>
              <c:numCache>
                <c:formatCode>General</c:formatCode>
                <c:ptCount val="4"/>
                <c:pt idx="0">
                  <c:v>20</c:v>
                </c:pt>
                <c:pt idx="1">
                  <c:v>29</c:v>
                </c:pt>
                <c:pt idx="2">
                  <c:v>33</c:v>
                </c:pt>
                <c:pt idx="3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F97-43A5-911C-591818169239}"/>
            </c:ext>
          </c:extLst>
        </c:ser>
        <c:dLbls>
          <c:showVal val="1"/>
        </c:dLbls>
        <c:axId val="57896960"/>
        <c:axId val="57898496"/>
      </c:barChart>
      <c:catAx>
        <c:axId val="578969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100">
                <a:latin typeface="Trebuchet MS" panose="020B0603020202020204" pitchFamily="34" charset="0"/>
              </a:defRPr>
            </a:pPr>
            <a:endParaRPr lang="fi-FI"/>
          </a:p>
        </c:txPr>
        <c:crossAx val="57898496"/>
        <c:crosses val="autoZero"/>
        <c:auto val="1"/>
        <c:lblAlgn val="ctr"/>
        <c:lblOffset val="100"/>
      </c:catAx>
      <c:valAx>
        <c:axId val="57898496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600">
                    <a:latin typeface="Trebuchet MS" panose="020B0603020202020204" pitchFamily="34" charset="0"/>
                  </a:defRPr>
                </a:pPr>
                <a:r>
                  <a:rPr lang="fi-FI" sz="1600" dirty="0">
                    <a:latin typeface="Trebuchet MS" panose="020B0603020202020204" pitchFamily="34" charset="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10778470398504893"/>
              <c:y val="0.3127070497934669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600">
                <a:latin typeface="Trebuchet MS" panose="020B0603020202020204" pitchFamily="34" charset="0"/>
              </a:defRPr>
            </a:pPr>
            <a:endParaRPr lang="fi-FI"/>
          </a:p>
        </c:txPr>
        <c:crossAx val="5789696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legend>
      <c:legendPos val="r"/>
      <c:layout>
        <c:manualLayout>
          <c:xMode val="edge"/>
          <c:yMode val="edge"/>
          <c:x val="0.86981202184435591"/>
          <c:y val="0.27680088548644671"/>
          <c:w val="0.12884273778985586"/>
          <c:h val="0.24109018150589195"/>
        </c:manualLayout>
      </c:layout>
      <c:txPr>
        <a:bodyPr/>
        <a:lstStyle/>
        <a:p>
          <a:pPr>
            <a:defRPr sz="16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fi-FI"/>
        </a:p>
      </c:txPr>
    </c:legend>
    <c:plotVisOnly val="1"/>
    <c:dispBlanksAs val="gap"/>
  </c:chart>
  <c:txPr>
    <a:bodyPr/>
    <a:lstStyle/>
    <a:p>
      <a:pPr>
        <a:defRPr sz="1800"/>
      </a:pPr>
      <a:endParaRPr lang="fi-FI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title>
      <c:tx>
        <c:rich>
          <a:bodyPr/>
          <a:lstStyle/>
          <a:p>
            <a:pPr algn="ctr"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r>
              <a:rPr lang="fi-FI" sz="1000" b="0" i="0" u="none" strike="noStrike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Paljonko käytät yleensä ARKIPÄIVÄNÄ aikaa seuraaviin asioihin?  Pelaan tietokoneella, kännykällä tai konsolilla</a:t>
            </a:r>
            <a:endParaRPr lang="fi-FI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Taul1!$B$1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rgbClr val="C1007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En lainkaan</c:v>
                </c:pt>
                <c:pt idx="1">
                  <c:v>Noin tunnin tai vähemmän</c:v>
                </c:pt>
                <c:pt idx="2">
                  <c:v>Noin 2 tuntia</c:v>
                </c:pt>
                <c:pt idx="3">
                  <c:v>Noin 3 tuntia</c:v>
                </c:pt>
                <c:pt idx="4">
                  <c:v>Noin 4 tuntia</c:v>
                </c:pt>
                <c:pt idx="5">
                  <c:v>Noin 5 tuntia tai enemmän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23</c:v>
                </c:pt>
                <c:pt idx="1">
                  <c:v>30</c:v>
                </c:pt>
                <c:pt idx="2">
                  <c:v>18</c:v>
                </c:pt>
                <c:pt idx="3">
                  <c:v>11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832-4E89-B6D6-0BCBE2F1CC3E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rgbClr val="008ECE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En lainkaan</c:v>
                </c:pt>
                <c:pt idx="1">
                  <c:v>Noin tunnin tai vähemmän</c:v>
                </c:pt>
                <c:pt idx="2">
                  <c:v>Noin 2 tuntia</c:v>
                </c:pt>
                <c:pt idx="3">
                  <c:v>Noin 3 tuntia</c:v>
                </c:pt>
                <c:pt idx="4">
                  <c:v>Noin 4 tuntia</c:v>
                </c:pt>
                <c:pt idx="5">
                  <c:v>Noin 5 tuntia tai enemmän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7</c:v>
                </c:pt>
                <c:pt idx="1">
                  <c:v>20</c:v>
                </c:pt>
                <c:pt idx="2">
                  <c:v>25</c:v>
                </c:pt>
                <c:pt idx="3">
                  <c:v>17</c:v>
                </c:pt>
                <c:pt idx="4">
                  <c:v>10</c:v>
                </c:pt>
                <c:pt idx="5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832-4E89-B6D6-0BCBE2F1CC3E}"/>
            </c:ext>
          </c:extLst>
        </c:ser>
        <c:axId val="137880704"/>
        <c:axId val="137882240"/>
      </c:barChart>
      <c:catAx>
        <c:axId val="13788070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600"/>
            </a:pPr>
            <a:endParaRPr lang="fi-FI"/>
          </a:p>
        </c:txPr>
        <c:crossAx val="137882240"/>
        <c:crosses val="autoZero"/>
        <c:auto val="1"/>
        <c:lblAlgn val="ctr"/>
        <c:lblOffset val="100"/>
      </c:catAx>
      <c:valAx>
        <c:axId val="137882240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fi-FI" sz="1400" dirty="0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37880704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legend>
      <c:legendPos val="r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</c:chart>
  <c:txPr>
    <a:bodyPr/>
    <a:lstStyle/>
    <a:p>
      <a:pPr>
        <a:defRPr sz="1800"/>
      </a:pPr>
      <a:endParaRPr lang="fi-FI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title>
      <c:tx>
        <c:rich>
          <a:bodyPr/>
          <a:lstStyle/>
          <a:p>
            <a:pPr>
              <a:defRPr sz="1000"/>
            </a:pPr>
            <a:r>
              <a:rPr lang="fi-FI" sz="1000" b="0" i="0" u="none" strike="noStrike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Paljonko käytät yleensä ARKIPÄIVÄNÄ aikaa seuraaviin asioihin?  Selailen nettisivuja</a:t>
            </a:r>
            <a:r>
              <a:rPr lang="fi-FI" sz="10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i-FI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layout>
        <c:manualLayout>
          <c:xMode val="edge"/>
          <c:yMode val="edge"/>
          <c:x val="0.15058641129047623"/>
          <c:y val="0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Taul1!$B$1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rgbClr val="C1007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En lainkaan</c:v>
                </c:pt>
                <c:pt idx="1">
                  <c:v>Noin tunnin tai vähemmän</c:v>
                </c:pt>
                <c:pt idx="2">
                  <c:v>Noin 2 tuntia</c:v>
                </c:pt>
                <c:pt idx="3">
                  <c:v>Noin 3 tuntia</c:v>
                </c:pt>
                <c:pt idx="4">
                  <c:v>Noin 4 tuntia</c:v>
                </c:pt>
                <c:pt idx="5">
                  <c:v>Noin 5 tuntia tai enemmän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7</c:v>
                </c:pt>
                <c:pt idx="1">
                  <c:v>38</c:v>
                </c:pt>
                <c:pt idx="2">
                  <c:v>23</c:v>
                </c:pt>
                <c:pt idx="3">
                  <c:v>13</c:v>
                </c:pt>
                <c:pt idx="4">
                  <c:v>7</c:v>
                </c:pt>
                <c:pt idx="5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7B-43CC-A2C6-3ABCAFFB9CF0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rgbClr val="008ECE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En lainkaan</c:v>
                </c:pt>
                <c:pt idx="1">
                  <c:v>Noin tunnin tai vähemmän</c:v>
                </c:pt>
                <c:pt idx="2">
                  <c:v>Noin 2 tuntia</c:v>
                </c:pt>
                <c:pt idx="3">
                  <c:v>Noin 3 tuntia</c:v>
                </c:pt>
                <c:pt idx="4">
                  <c:v>Noin 4 tuntia</c:v>
                </c:pt>
                <c:pt idx="5">
                  <c:v>Noin 5 tuntia tai enemmän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8</c:v>
                </c:pt>
                <c:pt idx="1">
                  <c:v>41</c:v>
                </c:pt>
                <c:pt idx="2">
                  <c:v>22</c:v>
                </c:pt>
                <c:pt idx="3">
                  <c:v>11</c:v>
                </c:pt>
                <c:pt idx="4">
                  <c:v>6</c:v>
                </c:pt>
                <c:pt idx="5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D7B-43CC-A2C6-3ABCAFFB9CF0}"/>
            </c:ext>
          </c:extLst>
        </c:ser>
        <c:axId val="81605760"/>
        <c:axId val="81607296"/>
      </c:barChart>
      <c:catAx>
        <c:axId val="81605760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600"/>
            </a:pPr>
            <a:endParaRPr lang="fi-FI"/>
          </a:p>
        </c:txPr>
        <c:crossAx val="81607296"/>
        <c:crosses val="autoZero"/>
        <c:auto val="1"/>
        <c:lblAlgn val="ctr"/>
        <c:lblOffset val="100"/>
      </c:catAx>
      <c:valAx>
        <c:axId val="81607296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fi-FI" sz="1400" dirty="0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8160576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legend>
      <c:legendPos val="r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</c:chart>
  <c:txPr>
    <a:bodyPr/>
    <a:lstStyle/>
    <a:p>
      <a:pPr>
        <a:defRPr sz="1800"/>
      </a:pPr>
      <a:endParaRPr lang="fi-FI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i-FI"/>
  <c:chart>
    <c:title>
      <c:tx>
        <c:rich>
          <a:bodyPr/>
          <a:lstStyle/>
          <a:p>
            <a:pPr algn="ctr">
              <a:defRPr sz="1000"/>
            </a:pPr>
            <a:r>
              <a:rPr lang="fi-FI" sz="1000" b="0" i="0" u="none" strike="noStrike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Paljonko käytät yleensä ARKIPÄIVÄNÄ aikaa seuraaviin asioihin?  Katselen televisio-ohjelmia, </a:t>
            </a:r>
            <a:r>
              <a:rPr lang="fi-FI" sz="1000" b="0" i="0" u="none" strike="noStrike" baseline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videoklippejä</a:t>
            </a:r>
            <a:r>
              <a:rPr lang="fi-FI" sz="1000" b="0" i="0" u="none" strike="noStrike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tai elokuvia</a:t>
            </a:r>
            <a:r>
              <a:rPr lang="fi-FI" sz="1000" b="0" i="0" u="none" strike="noStrike" baseline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fi-FI" sz="1000" b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</c:title>
    <c:plotArea>
      <c:layout/>
      <c:barChart>
        <c:barDir val="col"/>
        <c:grouping val="clustered"/>
        <c:ser>
          <c:idx val="0"/>
          <c:order val="0"/>
          <c:tx>
            <c:strRef>
              <c:f>Taul1!$B$1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rgbClr val="C10075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En lainkaan</c:v>
                </c:pt>
                <c:pt idx="1">
                  <c:v>Noin tunnin tai vähemmän</c:v>
                </c:pt>
                <c:pt idx="2">
                  <c:v>Noin 2 tuntia</c:v>
                </c:pt>
                <c:pt idx="3">
                  <c:v>Noin 3 tuntia</c:v>
                </c:pt>
                <c:pt idx="4">
                  <c:v>Noin 4 tuntia</c:v>
                </c:pt>
                <c:pt idx="5">
                  <c:v>Noin 5 tuntia tai enemmän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8</c:v>
                </c:pt>
                <c:pt idx="1">
                  <c:v>33</c:v>
                </c:pt>
                <c:pt idx="2">
                  <c:v>30</c:v>
                </c:pt>
                <c:pt idx="3">
                  <c:v>14</c:v>
                </c:pt>
                <c:pt idx="4">
                  <c:v>7</c:v>
                </c:pt>
                <c:pt idx="5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55-4040-849B-DE01E0AB580F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rgbClr val="008ECE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fi-FI"/>
              </a:p>
            </c:txPr>
            <c:dLblPos val="out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Taul1!$A$2:$A$7</c:f>
              <c:strCache>
                <c:ptCount val="6"/>
                <c:pt idx="0">
                  <c:v>En lainkaan</c:v>
                </c:pt>
                <c:pt idx="1">
                  <c:v>Noin tunnin tai vähemmän</c:v>
                </c:pt>
                <c:pt idx="2">
                  <c:v>Noin 2 tuntia</c:v>
                </c:pt>
                <c:pt idx="3">
                  <c:v>Noin 3 tuntia</c:v>
                </c:pt>
                <c:pt idx="4">
                  <c:v>Noin 4 tuntia</c:v>
                </c:pt>
                <c:pt idx="5">
                  <c:v>Noin 5 tuntia tai enemmän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8</c:v>
                </c:pt>
                <c:pt idx="1">
                  <c:v>32</c:v>
                </c:pt>
                <c:pt idx="2">
                  <c:v>29</c:v>
                </c:pt>
                <c:pt idx="3">
                  <c:v>13</c:v>
                </c:pt>
                <c:pt idx="4">
                  <c:v>6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55-4040-849B-DE01E0AB580F}"/>
            </c:ext>
          </c:extLst>
        </c:ser>
        <c:axId val="137950336"/>
        <c:axId val="137951872"/>
      </c:barChart>
      <c:catAx>
        <c:axId val="13795033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600"/>
            </a:pPr>
            <a:endParaRPr lang="fi-FI"/>
          </a:p>
        </c:txPr>
        <c:crossAx val="137951872"/>
        <c:crosses val="autoZero"/>
        <c:auto val="1"/>
        <c:lblAlgn val="ctr"/>
        <c:lblOffset val="100"/>
      </c:catAx>
      <c:valAx>
        <c:axId val="137951872"/>
        <c:scaling>
          <c:orientation val="minMax"/>
          <c:max val="100"/>
        </c:scaling>
        <c:axPos val="l"/>
        <c:majorGridlines/>
        <c:title>
          <c:tx>
            <c:rich>
              <a:bodyPr rot="0" vert="wordArtVert"/>
              <a:lstStyle/>
              <a:p>
                <a:pPr>
                  <a:defRPr sz="1400"/>
                </a:pPr>
                <a:r>
                  <a:rPr lang="fi-FI" sz="1400" dirty="0"/>
                  <a:t>%</a:t>
                </a:r>
              </a:p>
            </c:rich>
          </c:tx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3795033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</c:spPr>
    </c:plotArea>
    <c:legend>
      <c:legendPos val="r"/>
      <c:txPr>
        <a:bodyPr/>
        <a:lstStyle/>
        <a:p>
          <a:pPr>
            <a:defRPr sz="1200"/>
          </a:pPr>
          <a:endParaRPr lang="fi-FI"/>
        </a:p>
      </c:txPr>
    </c:legend>
    <c:plotVisOnly val="1"/>
    <c:dispBlanksAs val="gap"/>
  </c:chart>
  <c:txPr>
    <a:bodyPr/>
    <a:lstStyle/>
    <a:p>
      <a:pPr>
        <a:defRPr sz="1800"/>
      </a:pPr>
      <a:endParaRPr lang="fi-FI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fi-FI"/>
  <c:style val="5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spPr>
            <a:ln w="3810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</c:spPr>
          <c:dPt>
            <c:idx val="0"/>
            <c:spPr>
              <a:solidFill>
                <a:srgbClr val="00A7F2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1B5-4300-A5F6-20F02A54F11D}"/>
              </c:ext>
            </c:extLst>
          </c:dPt>
          <c:dPt>
            <c:idx val="1"/>
            <c:spPr>
              <a:solidFill>
                <a:srgbClr val="92D050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1B5-4300-A5F6-20F02A54F11D}"/>
              </c:ext>
            </c:extLst>
          </c:dPt>
          <c:dPt>
            <c:idx val="2"/>
            <c:spPr>
              <a:solidFill>
                <a:srgbClr val="C10075"/>
              </a:solidFill>
              <a:ln w="38100"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1B5-4300-A5F6-20F02A54F11D}"/>
              </c:ext>
            </c:extLst>
          </c:dPt>
          <c:dLbls>
            <c:delete val="1"/>
          </c:dLbls>
          <c:cat>
            <c:strRef>
              <c:f>Taul1!$A$2:$A$4</c:f>
              <c:strCache>
                <c:ptCount val="3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B5-4300-A5F6-20F02A54F11D}"/>
            </c:ext>
          </c:extLst>
        </c:ser>
        <c:dLbls>
          <c:showCatName val="1"/>
        </c:dLbls>
        <c:firstSliceAng val="0"/>
      </c:pieChart>
    </c:plotArea>
    <c:plotVisOnly val="1"/>
    <c:dispBlanksAs val="zero"/>
  </c:chart>
  <c:txPr>
    <a:bodyPr/>
    <a:lstStyle/>
    <a:p>
      <a:pPr>
        <a:defRPr sz="1800"/>
      </a:pPr>
      <a:endParaRPr lang="fi-FI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0.10814</cdr:x>
      <cdr:y>0.77607</cdr:y>
    </cdr:from>
    <cdr:to>
      <cdr:x>0.76297</cdr:x>
      <cdr:y>0.92536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757807" y="3837734"/>
          <a:ext cx="4588778" cy="7382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just" rtl="0"/>
          <a:r>
            <a:rPr lang="fi-FI" sz="9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Päivittäisen liikuntasuosituksen (vähintään 60 minuuttia) kyselyä</a:t>
          </a:r>
          <a:r>
            <a:rPr lang="fi-FI" sz="900" b="0" baseline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i-FI" sz="9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edeltävän viikon aikana täyttävien lasten ja nuorten osuudet luokkatason mukaan</a:t>
          </a:r>
          <a:r>
            <a:rPr lang="fi-FI" sz="900" b="0" baseline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fi-FI" sz="900" b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(n = 2764) (%). </a:t>
          </a:r>
          <a:endParaRPr lang="fi-FI" sz="9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0.20888</cdr:x>
      <cdr:y>0.76477</cdr:y>
    </cdr:from>
    <cdr:to>
      <cdr:x>0.90237</cdr:x>
      <cdr:y>0.86092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480656" y="3736610"/>
          <a:ext cx="4915950" cy="4697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0.23507</cdr:x>
      <cdr:y>0.19571</cdr:y>
    </cdr:from>
    <cdr:to>
      <cdr:x>0.45449</cdr:x>
      <cdr:y>0.47615</cdr:y>
    </cdr:to>
    <cdr:sp macro="" textlink="">
      <cdr:nvSpPr>
        <cdr:cNvPr id="2" name="Tekstiruutu 1"/>
        <cdr:cNvSpPr txBox="1"/>
      </cdr:nvSpPr>
      <cdr:spPr>
        <a:xfrm xmlns:a="http://schemas.openxmlformats.org/drawingml/2006/main">
          <a:off x="1233218" y="642340"/>
          <a:ext cx="1151123" cy="9204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fi-F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Lihaa</a:t>
          </a:r>
        </a:p>
        <a:p xmlns:a="http://schemas.openxmlformats.org/drawingml/2006/main">
          <a:pPr algn="r"/>
          <a:r>
            <a:rPr lang="fi-F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Kalaa</a:t>
          </a:r>
        </a:p>
        <a:p xmlns:a="http://schemas.openxmlformats.org/drawingml/2006/main">
          <a:pPr algn="r"/>
          <a:r>
            <a:rPr lang="fi-FI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Kanaa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985377C-74C7-4DB3-85AD-B95F20A05A0F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B1DE87F-8837-4D20-A795-FB68E180C10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870214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ykse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4FAF172-344E-4061-86C5-B2C8CCC5F680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i-FI" noProof="0"/>
              <a:t>Muokkaa tekstin perustyylejä osoittamalla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EF67495-61BD-4F70-B93B-A11D7FBE18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5709139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ＭＳ Ｐゴシック" pitchFamily="-11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8" charset="-128"/>
        <a:cs typeface="ヒラギノ角ゴ Pro W3" pitchFamily="-106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8" charset="-128"/>
        <a:cs typeface="ヒラギノ角ゴ Pro W3" pitchFamily="-106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08" charset="-128"/>
        <a:cs typeface="ヒラギノ角ゴ Pro W3" pitchFamily="-106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67495-61BD-4F70-B93B-A11D7FBE185D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45090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>
              <a:ea typeface="ＭＳ Ｐゴシック" pitchFamily="-105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F67495-61BD-4F70-B93B-A11D7FBE185D}" type="slidenum">
              <a:rPr lang="fi-FI" smtClean="0"/>
              <a:pPr>
                <a:defRPr/>
              </a:pPr>
              <a:t>17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781125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22AC-B0B5-4E66-AEFB-5672D9ED176F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61DEB-5E3F-4E10-ADD6-DDBA515F16C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864748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BDDCE-D68E-442E-BB86-55E429A85A87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2A5CB-F846-4A36-AECD-97DA2464754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1811315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osoitt.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9A154-B68F-4CC4-8CAD-178E3844C230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F6819-101C-472E-9C1C-8F9148243D4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51760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C0DC8-E331-48AD-9E6C-2079DFB354FA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A2A35-9FE9-448E-ABDF-33E93E6E87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425795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543AA-D623-4893-B7A9-2742EC147705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B0FC5-97A9-4088-8201-A6F53C789C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7323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C8E95-638E-40C5-BA97-A145F53178DF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18E91-9F0C-41C1-8157-8447C16DA21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838303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Muokkaa tekstin perustyylejä osoittamalla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34C8A-37BC-4AB4-A5A2-731D0735E376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556AA-386E-4629-A100-F1B69922219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93502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</a:t>
            </a:r>
            <a:r>
              <a:rPr lang="fi-FI" dirty="0" err="1"/>
              <a:t>osoitt</a:t>
            </a:r>
            <a:r>
              <a:rPr lang="fi-FI" dirty="0"/>
              <a:t>.</a:t>
            </a:r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CC3B-EE71-4B0A-BE62-2C4D05324AFF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C2A0-6A0C-4DDE-8E35-3FCFEFC5A93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0844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AA5B0-5E50-4578-B365-EE2FD56448E9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138E2-508B-4C6C-AC12-A747DD25DAE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8601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/>
              <a:t>Muokkaa tekstin perustyylejä osoittamalla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4878-DB3F-4A30-8180-8CBD6C52E7D0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CD385-020D-49A7-8C40-62DB7695DDA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3231902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osoitt.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osoittamalla</a:t>
            </a:r>
          </a:p>
        </p:txBody>
      </p:sp>
      <p:sp>
        <p:nvSpPr>
          <p:cNvPr id="5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A7BE6-215F-4174-893C-0628AB1EFD65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21750-5AE6-4A9A-907B-E591E7BF5B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="" xmlns:p14="http://schemas.microsoft.com/office/powerpoint/2010/main" val="227257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Kuva 9" descr="viivat_sloganilla.eps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388" y="5594350"/>
            <a:ext cx="27225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Kuva 8" descr="Terve_Koululainen_logo_konvertoitu.eps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259513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390525"/>
            <a:ext cx="82296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perustyylejä osoitt.</a:t>
            </a:r>
          </a:p>
        </p:txBody>
      </p:sp>
      <p:sp>
        <p:nvSpPr>
          <p:cNvPr id="1029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58938"/>
            <a:ext cx="8229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osoittamalla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6D94D354-2683-4B82-902F-8A3C6E744FBE}" type="datetime1">
              <a:rPr lang="fi-FI"/>
              <a:pPr>
                <a:defRPr/>
              </a:pPr>
              <a:t>23.8.2017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77DF5B30-03B0-4997-9C00-C3A46ED483B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Suorakulmio 10"/>
          <p:cNvSpPr/>
          <p:nvPr userDrawn="1"/>
        </p:nvSpPr>
        <p:spPr>
          <a:xfrm>
            <a:off x="0" y="0"/>
            <a:ext cx="9144000" cy="53975"/>
          </a:xfrm>
          <a:prstGeom prst="rect">
            <a:avLst/>
          </a:prstGeom>
          <a:solidFill>
            <a:srgbClr val="008EC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>
              <a:solidFill>
                <a:srgbClr val="FFFFFF"/>
              </a:solidFill>
              <a:ea typeface="ＭＳ Ｐゴシック" pitchFamily="-105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000"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0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-105" charset="0"/>
          <a:ea typeface="ＭＳ Ｐゴシック" pitchFamily="-111" charset="-128"/>
          <a:cs typeface="ＭＳ Ｐゴシック" pitchFamily="-10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-105" charset="0"/>
          <a:ea typeface="ＭＳ Ｐゴシック" pitchFamily="-111" charset="-128"/>
          <a:cs typeface="ＭＳ Ｐゴシック" pitchFamily="-10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-105" charset="0"/>
          <a:ea typeface="ＭＳ Ｐゴシック" pitchFamily="-111" charset="-128"/>
          <a:cs typeface="ＭＳ Ｐゴシック" pitchFamily="-10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Verdana" pitchFamily="-105" charset="0"/>
          <a:ea typeface="ＭＳ Ｐゴシック" pitchFamily="-111" charset="-128"/>
          <a:cs typeface="ＭＳ Ｐゴシック" pitchFamily="-10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orbel" pitchFamily="-111" charset="0"/>
          <a:ea typeface="ＭＳ Ｐゴシック" pitchFamily="-111" charset="-128"/>
        </a:defRPr>
      </a:lvl9pPr>
    </p:titleStyle>
    <p:bodyStyle>
      <a:lvl1pPr marL="342900" indent="-342900" algn="l" defTabSz="457200" rtl="0" eaLnBrk="0" fontAlgn="base" hangingPunct="0">
        <a:spcBef>
          <a:spcPts val="200"/>
        </a:spcBef>
        <a:spcAft>
          <a:spcPct val="0"/>
        </a:spcAft>
        <a:buClr>
          <a:srgbClr val="C10075"/>
        </a:buClr>
        <a:buFont typeface="Arial" charset="0"/>
        <a:defRPr sz="1200" kern="1200">
          <a:solidFill>
            <a:schemeClr val="tx1"/>
          </a:solidFill>
          <a:latin typeface="Verdana"/>
          <a:ea typeface="ＭＳ Ｐゴシック" pitchFamily="-111" charset="-128"/>
          <a:cs typeface="ＭＳ Ｐゴシック" pitchFamily="-105" charset="-128"/>
        </a:defRPr>
      </a:lvl1pPr>
      <a:lvl2pPr marL="179388" indent="-179388" algn="l" defTabSz="457200" rtl="0" eaLnBrk="0" fontAlgn="base" hangingPunct="0">
        <a:spcBef>
          <a:spcPts val="200"/>
        </a:spcBef>
        <a:spcAft>
          <a:spcPct val="0"/>
        </a:spcAft>
        <a:buClr>
          <a:srgbClr val="C10075"/>
        </a:buClr>
        <a:buFont typeface="Arial" charset="0"/>
        <a:buChar char="•"/>
        <a:defRPr sz="1200" kern="1200">
          <a:solidFill>
            <a:schemeClr val="tx1"/>
          </a:solidFill>
          <a:latin typeface="Verdana"/>
          <a:ea typeface="ＭＳ Ｐゴシック" pitchFamily="-105" charset="-128"/>
          <a:cs typeface="Verdana"/>
        </a:defRPr>
      </a:lvl2pPr>
      <a:lvl3pPr marL="179388" indent="-179388" algn="l" defTabSz="457200" rtl="0" eaLnBrk="0" fontAlgn="base" hangingPunct="0">
        <a:spcBef>
          <a:spcPts val="200"/>
        </a:spcBef>
        <a:spcAft>
          <a:spcPct val="0"/>
        </a:spcAft>
        <a:buClr>
          <a:srgbClr val="C10075"/>
        </a:buClr>
        <a:buFont typeface="Arial" charset="0"/>
        <a:buChar char="•"/>
        <a:defRPr sz="1200" kern="1200">
          <a:solidFill>
            <a:schemeClr val="tx1"/>
          </a:solidFill>
          <a:latin typeface="Verdana"/>
          <a:ea typeface="ＭＳ Ｐゴシック" pitchFamily="-105" charset="-128"/>
          <a:cs typeface="Verdana"/>
        </a:defRPr>
      </a:lvl3pPr>
      <a:lvl4pPr marL="179388" indent="-179388" algn="l" defTabSz="457200" rtl="0" eaLnBrk="0" fontAlgn="base" hangingPunct="0">
        <a:spcBef>
          <a:spcPts val="200"/>
        </a:spcBef>
        <a:spcAft>
          <a:spcPct val="0"/>
        </a:spcAft>
        <a:buClr>
          <a:srgbClr val="C10075"/>
        </a:buClr>
        <a:buFont typeface="Arial" charset="0"/>
        <a:buChar char="•"/>
        <a:defRPr sz="1200" kern="1200">
          <a:solidFill>
            <a:schemeClr val="tx1"/>
          </a:solidFill>
          <a:latin typeface="Verdana"/>
          <a:ea typeface="ＭＳ Ｐゴシック" pitchFamily="-105" charset="-128"/>
          <a:cs typeface="Verdana"/>
        </a:defRPr>
      </a:lvl4pPr>
      <a:lvl5pPr marL="179388" indent="-179388" algn="l" defTabSz="457200" rtl="0" eaLnBrk="0" fontAlgn="base" hangingPunct="0">
        <a:spcBef>
          <a:spcPts val="200"/>
        </a:spcBef>
        <a:spcAft>
          <a:spcPct val="0"/>
        </a:spcAft>
        <a:buClr>
          <a:srgbClr val="C10075"/>
        </a:buClr>
        <a:buFont typeface="Arial" charset="0"/>
        <a:buChar char="•"/>
        <a:defRPr sz="1200" kern="1200">
          <a:solidFill>
            <a:schemeClr val="tx1"/>
          </a:solidFill>
          <a:latin typeface="Verdana"/>
          <a:ea typeface="ＭＳ Ｐゴシック" pitchFamily="-105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05aWjoBtLk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69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3000">
              <a:srgbClr val="1DB1F3"/>
            </a:gs>
            <a:gs pos="87000">
              <a:schemeClr val="bg1"/>
            </a:gs>
            <a:gs pos="22097">
              <a:srgbClr val="0079C8"/>
            </a:gs>
            <a:gs pos="30818">
              <a:srgbClr val="0085CB"/>
            </a:gs>
            <a:gs pos="56000">
              <a:srgbClr val="00A7F2"/>
            </a:gs>
            <a:gs pos="44000">
              <a:srgbClr val="008ECE"/>
            </a:gs>
            <a:gs pos="0">
              <a:srgbClr val="005CB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0" y="2122488"/>
            <a:ext cx="9144000" cy="1987550"/>
          </a:xfr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44500" algn="l" eaLnBrk="1" hangingPunct="1">
              <a:defRPr/>
            </a:pPr>
            <a:r>
              <a:rPr lang="fi-FI" sz="2800" b="1" spc="-1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Hyvinvoiva lapsi ja nuori</a:t>
            </a:r>
            <a:r>
              <a:rPr lang="fi-FI" sz="2800" spc="-1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/>
            </a:r>
            <a:br>
              <a:rPr lang="fi-FI" sz="2800" spc="-150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fi-FI" sz="2400" spc="-15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liikuntaa, ravintoa </a:t>
            </a:r>
            <a:r>
              <a:rPr lang="fi-FI" sz="2400" spc="-1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 </a:t>
            </a:r>
            <a:r>
              <a:rPr lang="fi-FI" sz="2400" spc="-15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lepoa </a:t>
            </a:r>
            <a:br>
              <a:rPr lang="fi-FI" sz="2400" spc="-15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i-FI" sz="2400" spc="-150" dirty="0" smtClean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sopivassa </a:t>
            </a:r>
            <a:r>
              <a:rPr lang="fi-FI" sz="2400" spc="-15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suhteessa</a:t>
            </a:r>
          </a:p>
        </p:txBody>
      </p:sp>
      <p:pic>
        <p:nvPicPr>
          <p:cNvPr id="6" name="Kuva 5" descr="terve_koululainen_kyltti.eps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-553007">
            <a:off x="119063" y="404813"/>
            <a:ext cx="3910012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8"/>
              </a:srgbClr>
            </a:outerShdw>
          </a:effectLst>
        </p:spPr>
      </p:pic>
      <p:pic>
        <p:nvPicPr>
          <p:cNvPr id="2052" name="Kuva 9" descr="viivat_sloganilla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038" y="4554538"/>
            <a:ext cx="5448301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ikehys 7"/>
          <p:cNvSpPr txBox="1">
            <a:spLocks noChangeArrowheads="1"/>
          </p:cNvSpPr>
          <p:nvPr/>
        </p:nvSpPr>
        <p:spPr bwMode="auto">
          <a:xfrm>
            <a:off x="5275263" y="6480175"/>
            <a:ext cx="37623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400" dirty="0">
                <a:solidFill>
                  <a:srgbClr val="000000"/>
                </a:solidFill>
                <a:latin typeface="Verdana" pitchFamily="34" charset="0"/>
              </a:rPr>
              <a:t>Vanhempainiltamateriaali peruskouluun</a:t>
            </a:r>
            <a:endParaRPr lang="fi-FI" altLang="fi-FI" sz="1400" dirty="0"/>
          </a:p>
        </p:txBody>
      </p:sp>
      <p:pic>
        <p:nvPicPr>
          <p:cNvPr id="2054" name="Kuva 14" descr="shutterstock_5527589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65465">
            <a:off x="5154613" y="4262438"/>
            <a:ext cx="2984500" cy="19907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Kuva 5" descr="shutterstock_46862998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4713">
            <a:off x="6637338" y="77788"/>
            <a:ext cx="2016125" cy="272732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Kuva 15" descr="shutterstock_3464780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6800">
            <a:off x="5821361" y="2592867"/>
            <a:ext cx="3194050" cy="2263775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1501775"/>
            <a:ext cx="8566150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Eri ikäisille riittävä liikunta</a:t>
            </a:r>
          </a:p>
        </p:txBody>
      </p:sp>
      <p:sp>
        <p:nvSpPr>
          <p:cNvPr id="9220" name="Rectangle 3"/>
          <p:cNvSpPr txBox="1">
            <a:spLocks/>
          </p:cNvSpPr>
          <p:nvPr/>
        </p:nvSpPr>
        <p:spPr bwMode="auto">
          <a:xfrm>
            <a:off x="914400" y="1725613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240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>
              <a:latin typeface="Verdana" pitchFamily="34" charset="0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2528888" y="6424613"/>
            <a:ext cx="336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000">
                <a:solidFill>
                  <a:srgbClr val="000000"/>
                </a:solidFill>
                <a:latin typeface="Verdana" pitchFamily="34" charset="0"/>
              </a:rPr>
              <a:t>Lasten ja nuorten liikunnan asiantuntijaryhmä 2008</a:t>
            </a:r>
            <a:br>
              <a:rPr lang="fi-FI" altLang="fi-FI" sz="1000">
                <a:solidFill>
                  <a:srgbClr val="000000"/>
                </a:solidFill>
                <a:latin typeface="Verdana" pitchFamily="34" charset="0"/>
              </a:rPr>
            </a:br>
            <a:r>
              <a:rPr lang="fi-FI" altLang="fi-FI" sz="1000">
                <a:solidFill>
                  <a:srgbClr val="000000"/>
                </a:solidFill>
                <a:latin typeface="Verdana" pitchFamily="34" charset="0"/>
              </a:rPr>
              <a:t>Opetusministeriö ja Nuori Suomi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4401">
            <a:off x="974765" y="1315491"/>
            <a:ext cx="7591269" cy="445226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21252351">
            <a:off x="1744394" y="2532185"/>
            <a:ext cx="58662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C10075"/>
                </a:solidFill>
                <a:latin typeface="Berlin Sans FB Demi" panose="020E0802020502020306" pitchFamily="34" charset="0"/>
              </a:rPr>
              <a:t>Liikkuuko SINUN lapsesi suositusten mukaisesti?</a:t>
            </a:r>
          </a:p>
        </p:txBody>
      </p:sp>
    </p:spTree>
    <p:extLst>
      <p:ext uri="{BB962C8B-B14F-4D97-AF65-F5344CB8AC3E}">
        <p14:creationId xmlns="" xmlns:p14="http://schemas.microsoft.com/office/powerpoint/2010/main" val="1343379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998537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Kouluikäisten liikkumisen tilanne</a:t>
            </a:r>
          </a:p>
        </p:txBody>
      </p:sp>
      <p:sp>
        <p:nvSpPr>
          <p:cNvPr id="11267" name="Rectangle 3"/>
          <p:cNvSpPr txBox="1">
            <a:spLocks/>
          </p:cNvSpPr>
          <p:nvPr/>
        </p:nvSpPr>
        <p:spPr bwMode="auto">
          <a:xfrm>
            <a:off x="914400" y="1493838"/>
            <a:ext cx="77724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Terveyden kannalta riittävästi liikkuu aivan liian harva.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Liikunnan harrastaminen romahtaa murrosiässä.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Clr>
                <a:srgbClr val="C10075"/>
              </a:buClr>
            </a:pPr>
            <a:r>
              <a:rPr lang="fi-FI" altLang="fi-FI" sz="300" dirty="0">
                <a:latin typeface="Verdana" pitchFamily="34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Kouluikäisten liikkumisen kokonaismäärä on laskussa.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Arkielämä on passivoitunut.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Ohjattu liikkuminen on lisääntynyt, mutta se ei riitä korvaamaan arkiliikkumisen vähenemistä.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500" dirty="0">
                <a:latin typeface="Verdana" pitchFamily="34" charset="0"/>
              </a:rPr>
              <a:t> 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 smtClean="0">
                <a:latin typeface="Verdana" pitchFamily="34" charset="0"/>
              </a:rPr>
              <a:t>Liikuntatottumukset ja liikkumattomuus siirtyvät </a:t>
            </a:r>
            <a:r>
              <a:rPr lang="fi-FI" altLang="fi-FI" sz="2000" dirty="0">
                <a:latin typeface="Verdana" pitchFamily="34" charset="0"/>
              </a:rPr>
              <a:t>aikuisuuteen.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sp>
        <p:nvSpPr>
          <p:cNvPr id="11268" name="Suorakulmio 4"/>
          <p:cNvSpPr>
            <a:spLocks noChangeArrowheads="1"/>
          </p:cNvSpPr>
          <p:nvPr/>
        </p:nvSpPr>
        <p:spPr bwMode="auto">
          <a:xfrm>
            <a:off x="2259013" y="6353175"/>
            <a:ext cx="48879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>
                <a:solidFill>
                  <a:srgbClr val="000000"/>
                </a:solidFill>
                <a:latin typeface="Verdana" pitchFamily="34" charset="0"/>
              </a:rPr>
              <a:t>Husu P. ym. 2011 (OKM:n julkaisuja 2011:15)</a:t>
            </a:r>
            <a:br>
              <a:rPr lang="fi-FI" altLang="fi-FI" sz="1100">
                <a:solidFill>
                  <a:srgbClr val="000000"/>
                </a:solidFill>
                <a:latin typeface="Verdana" pitchFamily="34" charset="0"/>
              </a:rPr>
            </a:br>
            <a:r>
              <a:rPr lang="fi-FI" altLang="fi-FI" sz="1100">
                <a:solidFill>
                  <a:srgbClr val="000000"/>
                </a:solidFill>
                <a:latin typeface="Verdana" pitchFamily="34" charset="0"/>
              </a:rPr>
              <a:t>Huotari P., väitöskirja 2012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Kaavio 3"/>
          <p:cNvGraphicFramePr/>
          <p:nvPr>
            <p:extLst>
              <p:ext uri="{D42A27DB-BD31-4B8C-83A1-F6EECF244321}">
                <p14:modId xmlns="" xmlns:p14="http://schemas.microsoft.com/office/powerpoint/2010/main" val="1849001494"/>
              </p:ext>
            </p:extLst>
          </p:nvPr>
        </p:nvGraphicFramePr>
        <p:xfrm>
          <a:off x="1188439" y="1178883"/>
          <a:ext cx="7007605" cy="4945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Erot iän mukaan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3045204" y="6367244"/>
            <a:ext cx="21056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LIITU 2015</a:t>
            </a:r>
          </a:p>
        </p:txBody>
      </p:sp>
    </p:spTree>
    <p:extLst>
      <p:ext uri="{BB962C8B-B14F-4D97-AF65-F5344CB8AC3E}">
        <p14:creationId xmlns="" xmlns:p14="http://schemas.microsoft.com/office/powerpoint/2010/main" val="1043332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Sukupuolierot</a:t>
            </a:r>
          </a:p>
        </p:txBody>
      </p:sp>
      <p:graphicFrame>
        <p:nvGraphicFramePr>
          <p:cNvPr id="3" name="Kaavio 2"/>
          <p:cNvGraphicFramePr/>
          <p:nvPr>
            <p:extLst>
              <p:ext uri="{D42A27DB-BD31-4B8C-83A1-F6EECF244321}">
                <p14:modId xmlns="" xmlns:p14="http://schemas.microsoft.com/office/powerpoint/2010/main" val="3308115070"/>
              </p:ext>
            </p:extLst>
          </p:nvPr>
        </p:nvGraphicFramePr>
        <p:xfrm>
          <a:off x="457200" y="1389063"/>
          <a:ext cx="7088696" cy="4885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iruutu 3"/>
          <p:cNvSpPr txBox="1"/>
          <p:nvPr/>
        </p:nvSpPr>
        <p:spPr>
          <a:xfrm>
            <a:off x="1937856" y="5016617"/>
            <a:ext cx="4832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i-FI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Päivittäisen liikuntasuosituksen (vähintään 60 minuuttia) kyselyä edeltävän viikon aikana täyttävien lasten ja nuorten osuudet sukupuolen mukaan  (n = 2764) (%).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3280095" y="6384022"/>
            <a:ext cx="2004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LIITU 2015</a:t>
            </a:r>
          </a:p>
        </p:txBody>
      </p:sp>
    </p:spTree>
    <p:extLst>
      <p:ext uri="{BB962C8B-B14F-4D97-AF65-F5344CB8AC3E}">
        <p14:creationId xmlns="" xmlns:p14="http://schemas.microsoft.com/office/powerpoint/2010/main" val="4264976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265613" y="255588"/>
            <a:ext cx="4635500" cy="998537"/>
          </a:xfrm>
        </p:spPr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Liikuntasuositus kokoon!</a:t>
            </a:r>
          </a:p>
        </p:txBody>
      </p:sp>
      <p:pic>
        <p:nvPicPr>
          <p:cNvPr id="10243" name="Kuva 14" descr="TEKO-yb-hyppy-vetee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362075"/>
            <a:ext cx="4672013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Kuva 19" descr="TEKO-yb-jumppatunti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4187825"/>
            <a:ext cx="4495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Suorakulmio 24"/>
          <p:cNvSpPr/>
          <p:nvPr/>
        </p:nvSpPr>
        <p:spPr>
          <a:xfrm>
            <a:off x="2152650" y="2509838"/>
            <a:ext cx="2206625" cy="2127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/>
          </a:p>
        </p:txBody>
      </p:sp>
      <p:pic>
        <p:nvPicPr>
          <p:cNvPr id="10246" name="Kuva 22" descr="shutterstock_1369438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344488"/>
            <a:ext cx="2047875" cy="417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uorakulmio 26"/>
          <p:cNvSpPr/>
          <p:nvPr/>
        </p:nvSpPr>
        <p:spPr>
          <a:xfrm>
            <a:off x="0" y="4519613"/>
            <a:ext cx="3732213" cy="2338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/>
          </a:p>
        </p:txBody>
      </p:sp>
      <p:sp>
        <p:nvSpPr>
          <p:cNvPr id="28" name="Suorakulmio 27"/>
          <p:cNvSpPr/>
          <p:nvPr/>
        </p:nvSpPr>
        <p:spPr>
          <a:xfrm>
            <a:off x="6877050" y="2727325"/>
            <a:ext cx="2205038" cy="4130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/>
          </a:p>
        </p:txBody>
      </p:sp>
      <p:pic>
        <p:nvPicPr>
          <p:cNvPr id="10249" name="Kuva 23" descr="shutterstock_181625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838450"/>
            <a:ext cx="2049463" cy="382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Kuva 15" descr="yb-pihakoris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4651375"/>
            <a:ext cx="34988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Kuva 28" descr="shutterstock_13132702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344488"/>
            <a:ext cx="200660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Kuva 13" descr="shutterstock_621115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2509838"/>
            <a:ext cx="20066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3"/>
          <p:cNvSpPr>
            <a:spLocks noGrp="1"/>
          </p:cNvSpPr>
          <p:nvPr>
            <p:ph type="title"/>
          </p:nvPr>
        </p:nvSpPr>
        <p:spPr>
          <a:xfrm>
            <a:off x="457200" y="17463"/>
            <a:ext cx="8229600" cy="998537"/>
          </a:xfrm>
        </p:spPr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Mistä päivän liikkuminen kertyy?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7" r="2292" b="1918"/>
          <a:stretch>
            <a:fillRect/>
          </a:stretch>
        </p:blipFill>
        <p:spPr bwMode="auto">
          <a:xfrm>
            <a:off x="457200" y="996950"/>
            <a:ext cx="48895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kstikehys 3"/>
          <p:cNvSpPr txBox="1">
            <a:spLocks noChangeArrowheads="1"/>
          </p:cNvSpPr>
          <p:nvPr/>
        </p:nvSpPr>
        <p:spPr bwMode="auto">
          <a:xfrm>
            <a:off x="382588" y="923925"/>
            <a:ext cx="19272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400" b="1">
                <a:latin typeface="Verdana" pitchFamily="34" charset="0"/>
              </a:rPr>
              <a:t>TOMMI 14 vuotta</a:t>
            </a:r>
          </a:p>
        </p:txBody>
      </p:sp>
      <p:sp>
        <p:nvSpPr>
          <p:cNvPr id="16389" name="Tekstikehys 4"/>
          <p:cNvSpPr txBox="1">
            <a:spLocks noChangeArrowheads="1"/>
          </p:cNvSpPr>
          <p:nvPr/>
        </p:nvSpPr>
        <p:spPr bwMode="auto">
          <a:xfrm>
            <a:off x="5897563" y="1176338"/>
            <a:ext cx="311626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/>
              <a:t>+ koulumatkat pyörällä tai</a:t>
            </a:r>
            <a:br>
              <a:rPr lang="fi-FI" altLang="fi-FI"/>
            </a:br>
            <a:r>
              <a:rPr lang="fi-FI" altLang="fi-FI"/>
              <a:t>   kävellen </a:t>
            </a:r>
          </a:p>
          <a:p>
            <a:pPr algn="l" eaLnBrk="1" hangingPunct="1"/>
            <a:endParaRPr lang="fi-FI" altLang="fi-FI"/>
          </a:p>
          <a:p>
            <a:pPr algn="l" eaLnBrk="1" hangingPunct="1"/>
            <a:r>
              <a:rPr lang="fi-FI" altLang="fi-FI"/>
              <a:t>+ harrastusmatkat pyörällä </a:t>
            </a:r>
            <a:br>
              <a:rPr lang="fi-FI" altLang="fi-FI"/>
            </a:br>
            <a:r>
              <a:rPr lang="fi-FI" altLang="fi-FI"/>
              <a:t>   tai kävellen </a:t>
            </a:r>
            <a:br>
              <a:rPr lang="fi-FI" altLang="fi-FI"/>
            </a:br>
            <a:endParaRPr lang="fi-FI" altLang="fi-FI"/>
          </a:p>
          <a:p>
            <a:pPr algn="l" eaLnBrk="1" hangingPunct="1"/>
            <a:r>
              <a:rPr lang="fi-FI" altLang="fi-FI"/>
              <a:t>+ liikkeessä välitunnilla</a:t>
            </a:r>
          </a:p>
          <a:p>
            <a:pPr algn="l" eaLnBrk="1" hangingPunct="1"/>
            <a:endParaRPr lang="fi-FI" altLang="fi-FI"/>
          </a:p>
          <a:p>
            <a:pPr algn="l" eaLnBrk="1" hangingPunct="1"/>
            <a:r>
              <a:rPr lang="fi-FI" altLang="fi-FI"/>
              <a:t>+ liikuntaharrastus</a:t>
            </a:r>
          </a:p>
          <a:p>
            <a:pPr algn="l" eaLnBrk="1" hangingPunct="1"/>
            <a:endParaRPr lang="fi-FI" altLang="fi-FI"/>
          </a:p>
          <a:p>
            <a:pPr algn="l" eaLnBrk="1" hangingPunct="1"/>
            <a:r>
              <a:rPr lang="fi-FI" altLang="fi-FI"/>
              <a:t>= </a:t>
            </a:r>
            <a:r>
              <a:rPr lang="fi-FI" altLang="fi-FI" b="1"/>
              <a:t>lähes kaksi tuntia </a:t>
            </a:r>
            <a:br>
              <a:rPr lang="fi-FI" altLang="fi-FI" b="1"/>
            </a:br>
            <a:r>
              <a:rPr lang="fi-FI" altLang="fi-FI" b="1"/>
              <a:t>   liikettä päivään helposti</a:t>
            </a:r>
          </a:p>
          <a:p>
            <a:pPr algn="l" eaLnBrk="1" hangingPunct="1"/>
            <a:endParaRPr lang="fi-FI" altLang="fi-FI"/>
          </a:p>
          <a:p>
            <a:pPr algn="l" eaLnBrk="1" hangingPunct="1"/>
            <a:endParaRPr lang="fi-FI" altLang="fi-FI"/>
          </a:p>
        </p:txBody>
      </p:sp>
      <p:pic>
        <p:nvPicPr>
          <p:cNvPr id="16390" name="Kuva 3" descr="puhekupla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563" y="4773613"/>
            <a:ext cx="2886075" cy="169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 rot="21049343">
            <a:off x="6057900" y="5045607"/>
            <a:ext cx="2589213" cy="10720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400" dirty="0">
                <a:latin typeface="Verdana" pitchFamily="34" charset="0"/>
              </a:rPr>
              <a:t>Liiku omin jaloin! </a:t>
            </a:r>
          </a:p>
          <a:p>
            <a:pPr marL="182563" indent="-182563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sz="14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Urheiluseuroissa harrastaminen</a:t>
            </a:r>
          </a:p>
        </p:txBody>
      </p:sp>
      <p:sp>
        <p:nvSpPr>
          <p:cNvPr id="14339" name="Rectangle 3"/>
          <p:cNvSpPr txBox="1">
            <a:spLocks/>
          </p:cNvSpPr>
          <p:nvPr/>
        </p:nvSpPr>
        <p:spPr bwMode="auto">
          <a:xfrm>
            <a:off x="914400" y="1725613"/>
            <a:ext cx="7545388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sz="2000" dirty="0">
                <a:latin typeface="Verdana" pitchFamily="34" charset="0"/>
              </a:rPr>
              <a:t>Reilu 40 % alle 18-vuotiaista harrastaa liikuntaa ja urheilua seurassa. </a:t>
            </a: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1400" dirty="0">
                <a:latin typeface="Verdana" pitchFamily="34" charset="0"/>
              </a:rPr>
              <a:t> </a:t>
            </a:r>
            <a:r>
              <a:rPr lang="fi-FI" sz="1600" dirty="0">
                <a:latin typeface="Verdana" pitchFamily="34" charset="0"/>
              </a:rPr>
              <a:t> </a:t>
            </a:r>
          </a:p>
          <a:p>
            <a:pPr marL="177800" indent="-177800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sz="2000" dirty="0">
                <a:latin typeface="Verdana" pitchFamily="34" charset="0"/>
              </a:rPr>
              <a:t>Tunnin mittaisissa urheiluharjoituksissa saatetaan liikkua vain alle puolet harjoitusajasta – harrastaminen urheiluseurassa ei yksin riitä.</a:t>
            </a: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sz="2000" dirty="0">
              <a:latin typeface="Verdana" pitchFamily="34" charset="0"/>
            </a:endParaRPr>
          </a:p>
          <a:p>
            <a:pPr marL="177800" indent="-177800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sz="2000" dirty="0">
                <a:latin typeface="Verdana" pitchFamily="34" charset="0"/>
              </a:rPr>
              <a:t>Yläkoulussa harrastaminen usein loppuu</a:t>
            </a:r>
          </a:p>
          <a:p>
            <a:pPr marL="635000" lvl="1" indent="-177800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sz="1600" dirty="0">
                <a:latin typeface="Verdana" pitchFamily="34" charset="0"/>
              </a:rPr>
              <a:t>Nuoret tarvitsevat edelleen vanhempien tukea harrastuksissa</a:t>
            </a:r>
          </a:p>
          <a:p>
            <a:pPr lvl="1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sz="2000" dirty="0">
              <a:latin typeface="Verdana" pitchFamily="34" charset="0"/>
            </a:endParaRP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None/>
              <a:defRPr/>
            </a:pPr>
            <a:endParaRPr lang="fi-FI" sz="2400" dirty="0">
              <a:latin typeface="Verdana" pitchFamily="34" charset="0"/>
            </a:endParaRP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None/>
              <a:defRPr/>
            </a:pPr>
            <a:endParaRPr lang="fi-FI" sz="1400" dirty="0">
              <a:latin typeface="Verdana" pitchFamily="34" charset="0"/>
            </a:endParaRPr>
          </a:p>
        </p:txBody>
      </p:sp>
      <p:sp>
        <p:nvSpPr>
          <p:cNvPr id="14340" name="Tekstikehys 4"/>
          <p:cNvSpPr txBox="1">
            <a:spLocks noChangeArrowheads="1"/>
          </p:cNvSpPr>
          <p:nvPr/>
        </p:nvSpPr>
        <p:spPr bwMode="auto">
          <a:xfrm>
            <a:off x="2714625" y="6419850"/>
            <a:ext cx="33763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400" dirty="0">
                <a:latin typeface="Verdana" pitchFamily="34" charset="0"/>
              </a:rPr>
              <a:t>Hakkarainen ym. 2008, LIITU 2015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Harrastaa voi muuallakin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112316" y="6224631"/>
            <a:ext cx="216435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LIITU 2015</a:t>
            </a: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654340" y="1627464"/>
            <a:ext cx="784370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urheiluseuraan </a:t>
            </a: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kuulumattomien lasten ja nuorten tyypillisimpiä tapoja harrastaa liikuntaa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pojat</a:t>
            </a: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pyöräily, kävely- ja juoksulenkkeily, jalkapallo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tytöt</a:t>
            </a: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kävelylenkkeily, pyöräily, juoksulenkkeily, uinti</a:t>
            </a:r>
          </a:p>
          <a:p>
            <a:pPr lvl="1" algn="l">
              <a:buClr>
                <a:srgbClr val="C10075"/>
              </a:buClr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liikuntakerhot </a:t>
            </a: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(koulu, kansalaisopistot, yhdistykset, seurakunnat jne.)</a:t>
            </a:r>
          </a:p>
          <a:p>
            <a:pPr marL="0" lvl="1" algn="l">
              <a:buClr>
                <a:srgbClr val="C10075"/>
              </a:buClr>
            </a:pPr>
            <a:endParaRPr lang="fi-FI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lvl="1" indent="-34290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myös muu ei-liikunnallinen </a:t>
            </a: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harrastus on parempi kuin harrastuksen puuttuminen kokonaan.</a:t>
            </a:r>
          </a:p>
          <a:p>
            <a:pPr algn="l">
              <a:buClr>
                <a:srgbClr val="C10075"/>
              </a:buClr>
            </a:pPr>
            <a:endParaRPr lang="fi-FI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62035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Liikunnan koetut esteet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755009" y="1736521"/>
            <a:ext cx="755848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Yleisimpiä lasten ja nuorten kokemia esteitä liikkumiselle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viitsi lähteä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muut harrastukset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lajin ohjausta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kaverit ei arvosta (pojat) / hikoilu (tytöt)</a:t>
            </a:r>
          </a:p>
          <a:p>
            <a:pPr marL="7429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 paikkoja (</a:t>
            </a:r>
            <a:r>
              <a:rPr lang="fi-FI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pojat) / Ei aikaa (tytöt) </a:t>
            </a:r>
          </a:p>
          <a:p>
            <a:pPr marL="0" lvl="1" algn="l">
              <a:buClr>
                <a:srgbClr val="C10075"/>
              </a:buClr>
            </a:pPr>
            <a:endParaRPr lang="fi-FI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lvl="1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Koettujen esteiden kumoamiseen tulisi tarttua yhdessä.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3129094" y="6350466"/>
            <a:ext cx="2181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LIITU 2015</a:t>
            </a:r>
          </a:p>
        </p:txBody>
      </p:sp>
    </p:spTree>
    <p:extLst>
      <p:ext uri="{BB962C8B-B14F-4D97-AF65-F5344CB8AC3E}">
        <p14:creationId xmlns="" xmlns:p14="http://schemas.microsoft.com/office/powerpoint/2010/main" val="424465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Vinkkejä kalvosarjan käyttöön</a:t>
            </a:r>
          </a:p>
        </p:txBody>
      </p:sp>
      <p:sp>
        <p:nvSpPr>
          <p:cNvPr id="3075" name="Sisällön paikkamerkki 6"/>
          <p:cNvSpPr>
            <a:spLocks noGrp="1"/>
          </p:cNvSpPr>
          <p:nvPr>
            <p:ph idx="1"/>
          </p:nvPr>
        </p:nvSpPr>
        <p:spPr>
          <a:xfrm>
            <a:off x="820738" y="1658938"/>
            <a:ext cx="7250112" cy="3940175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Kalvosarjassa käsitellään hyvinvoinnin kolmea peruspilaria: liikuntaa, ravintoa ja lepoa.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Kalvosarja on suunniteltu käytettäväksi peruskoulujen vanhempainilloissa.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Sisältö sopii mm. 8. luokkien vanhempainiltoihin ja alakoulun 5.−6. luokkien vanhemmille.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Kalvosarjasta voidaan ottaa yksi osa (esim. ruutuaika) tai käsitellä kaikki aihepiirit kalvoja valikoiden.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Mieti käytettävissä olevan ajan mukaan, montako sivua kannattaa näyttää, montako taulukkoa sisällyttää esitykseen jne. 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Muokkaa kalvot tilaisuuden luokka-asteen mukaan sopiviksi (lapsi/nuori, alakoulun faktoja/yläkoulun lukuja).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Jos poimit kalvosarjan sisältöjä omiin kalvopohjiisi, pidäthän </a:t>
            </a:r>
            <a:br>
              <a:rPr lang="fi-FI" altLang="fi-FI" sz="1400" dirty="0">
                <a:latin typeface="Verdana" pitchFamily="34" charset="0"/>
                <a:ea typeface="ＭＳ Ｐゴシック" pitchFamily="-105" charset="-128"/>
              </a:rPr>
            </a:b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Terve koululainen -hankkeen mukana lähdeviittauksissa.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Täydennä punaisella merkittyihin dioihin omia merkintöjä.</a:t>
            </a:r>
          </a:p>
          <a:p>
            <a:pPr>
              <a:buFont typeface="Arial" charset="0"/>
              <a:buChar char="•"/>
            </a:pPr>
            <a:r>
              <a:rPr lang="fi-FI" altLang="fi-FI" sz="1400" dirty="0">
                <a:latin typeface="Verdana" pitchFamily="34" charset="0"/>
                <a:ea typeface="ＭＳ Ｐゴシック" pitchFamily="-105" charset="-128"/>
              </a:rPr>
              <a:t>Väleissä esiintyviä kysymyksistä voidaan keskustella tai vanhempia voi pyytää pohtimaan niitä itsenäisesti.</a:t>
            </a:r>
          </a:p>
          <a:p>
            <a:pPr>
              <a:buFont typeface="Arial" charset="0"/>
              <a:buChar char="•"/>
            </a:pPr>
            <a:endParaRPr lang="fi-FI" altLang="fi-FI" sz="1400" dirty="0">
              <a:latin typeface="Verdana" pitchFamily="34" charset="0"/>
              <a:ea typeface="ＭＳ Ｐゴシック" pitchFamily="-105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6953">
            <a:off x="1066266" y="892141"/>
            <a:ext cx="4669394" cy="2455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589" flipH="1">
            <a:off x="2587341" y="2916395"/>
            <a:ext cx="5765803" cy="303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 rot="150482">
            <a:off x="3091963" y="3492431"/>
            <a:ext cx="47565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Miten SINÄ voisit tukea lastasi seuratoiminnan ulkopuolisissa liikuntaharrastuksissa?</a:t>
            </a:r>
          </a:p>
        </p:txBody>
      </p:sp>
      <p:sp>
        <p:nvSpPr>
          <p:cNvPr id="6" name="Tekstiruutu 5"/>
          <p:cNvSpPr txBox="1"/>
          <p:nvPr/>
        </p:nvSpPr>
        <p:spPr>
          <a:xfrm rot="21301271">
            <a:off x="1520246" y="1284354"/>
            <a:ext cx="37614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Mikä avuksi harrastusten lopettamiseen murrosiässä?</a:t>
            </a:r>
          </a:p>
        </p:txBody>
      </p:sp>
    </p:spTree>
    <p:extLst>
      <p:ext uri="{BB962C8B-B14F-4D97-AF65-F5344CB8AC3E}">
        <p14:creationId xmlns="" xmlns:p14="http://schemas.microsoft.com/office/powerpoint/2010/main" val="3317245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Meidän harrastusmahdollisuudet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/>
            <a:r>
              <a:rPr lang="fi-FI" dirty="0">
                <a:solidFill>
                  <a:srgbClr val="FF0000"/>
                </a:solidFill>
              </a:rPr>
              <a:t>Koriskaverit ry</a:t>
            </a:r>
          </a:p>
          <a:p>
            <a:r>
              <a:rPr lang="fi-FI" dirty="0">
                <a:solidFill>
                  <a:srgbClr val="FF0000"/>
                </a:solidFill>
              </a:rPr>
              <a:t>06/07 ikäluokan valmentaja:</a:t>
            </a:r>
          </a:p>
          <a:p>
            <a:r>
              <a:rPr lang="fi-FI" dirty="0">
                <a:solidFill>
                  <a:srgbClr val="FF0000"/>
                </a:solidFill>
              </a:rPr>
              <a:t>Puh: 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solidFill>
                  <a:srgbClr val="FF0000"/>
                </a:solidFill>
              </a:rPr>
              <a:t>Seurakunnan liikuntakerho</a:t>
            </a:r>
          </a:p>
          <a:p>
            <a:r>
              <a:rPr lang="fi-FI" dirty="0">
                <a:solidFill>
                  <a:srgbClr val="FF0000"/>
                </a:solidFill>
              </a:rPr>
              <a:t>Maanantaisin koululla klo 14:30-15:30</a:t>
            </a:r>
          </a:p>
          <a:p>
            <a:r>
              <a:rPr lang="fi-FI" dirty="0">
                <a:solidFill>
                  <a:srgbClr val="FF0000"/>
                </a:solidFill>
              </a:rPr>
              <a:t>Ohjaaja:</a:t>
            </a:r>
          </a:p>
          <a:p>
            <a:r>
              <a:rPr lang="fi-FI" dirty="0">
                <a:solidFill>
                  <a:srgbClr val="FF0000"/>
                </a:solidFill>
              </a:rPr>
              <a:t>Puh: 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2746695" y="2894203"/>
            <a:ext cx="3045204" cy="2031325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ysClr val="windowText" lastClr="000000"/>
                </a:solidFill>
              </a:rPr>
              <a:t>Opettaja, listaa tähän yhteystietoja kunnassanne/lähialueella toimiviin urheiluseuroihin tai muihin lapsille ja nuorille liikuntamahdollisuuksia tuottaviin tahoihin.</a:t>
            </a:r>
          </a:p>
        </p:txBody>
      </p:sp>
    </p:spTree>
    <p:extLst>
      <p:ext uri="{BB962C8B-B14F-4D97-AF65-F5344CB8AC3E}">
        <p14:creationId xmlns="" xmlns:p14="http://schemas.microsoft.com/office/powerpoint/2010/main" val="694157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998537"/>
          </a:xfrm>
        </p:spPr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Liikkumattomuus on terveysriski</a:t>
            </a:r>
          </a:p>
        </p:txBody>
      </p:sp>
      <p:sp>
        <p:nvSpPr>
          <p:cNvPr id="6147" name="Rectangle 3"/>
          <p:cNvSpPr txBox="1">
            <a:spLocks/>
          </p:cNvSpPr>
          <p:nvPr/>
        </p:nvSpPr>
        <p:spPr bwMode="auto">
          <a:xfrm>
            <a:off x="914400" y="1474788"/>
            <a:ext cx="7772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000" dirty="0">
                <a:latin typeface="Verdana" pitchFamily="34" charset="0"/>
              </a:rPr>
              <a:t>Liikkumattomuus on maailman neljänneksi suurin elintapasairauksiin liittyvää ennenaikaisen kuoleman riski.</a:t>
            </a: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sz="2000" dirty="0">
              <a:latin typeface="Verdana" pitchFamily="34" charset="0"/>
            </a:endParaRP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000" dirty="0">
                <a:latin typeface="Verdana" pitchFamily="34" charset="0"/>
              </a:rPr>
              <a:t>Liikkumattomuutta suurempia riskejä ovat:</a:t>
            </a:r>
            <a:r>
              <a:rPr lang="fi-FI" sz="2000" dirty="0">
                <a:solidFill>
                  <a:schemeClr val="accent2"/>
                </a:solidFill>
                <a:latin typeface="Verdana" pitchFamily="34" charset="0"/>
              </a:rPr>
              <a:t> 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korkea verenpaine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tupakanpoltto  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korkea verensokeri.</a:t>
            </a:r>
          </a:p>
          <a:p>
            <a:pPr lvl="1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dirty="0">
              <a:latin typeface="Verdana" pitchFamily="34" charset="0"/>
            </a:endParaRP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400" dirty="0">
                <a:solidFill>
                  <a:srgbClr val="FF0000"/>
                </a:solidFill>
                <a:latin typeface="Verdana" pitchFamily="34" charset="0"/>
              </a:rPr>
              <a:t>  </a:t>
            </a: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000" dirty="0">
                <a:latin typeface="Verdana" pitchFamily="34" charset="0"/>
              </a:rPr>
              <a:t>Pienempiä riskejä kuin liikkumattomuus ovat mm.: 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ylipaino ja lihavuus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korkea kolesteroli 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alkoholin käyttö.</a:t>
            </a: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1000" dirty="0">
                <a:latin typeface="Verdana" pitchFamily="34" charset="0"/>
              </a:rPr>
              <a:t> </a:t>
            </a:r>
          </a:p>
          <a:p>
            <a:pPr marL="639763" lvl="1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sz="2000" dirty="0">
              <a:latin typeface="Verdana" pitchFamily="34" charset="0"/>
            </a:endParaRP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None/>
              <a:defRPr/>
            </a:pPr>
            <a:endParaRPr lang="fi-FI" sz="2400" dirty="0">
              <a:latin typeface="Verdana" pitchFamily="34" charset="0"/>
            </a:endParaRP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None/>
              <a:defRPr/>
            </a:pPr>
            <a:endParaRPr lang="fi-FI" sz="1400" dirty="0">
              <a:latin typeface="Verdana" pitchFamily="34" charset="0"/>
            </a:endParaRPr>
          </a:p>
        </p:txBody>
      </p:sp>
      <p:sp>
        <p:nvSpPr>
          <p:cNvPr id="7172" name="Tekstikehys 3"/>
          <p:cNvSpPr txBox="1">
            <a:spLocks noChangeArrowheads="1"/>
          </p:cNvSpPr>
          <p:nvPr/>
        </p:nvSpPr>
        <p:spPr bwMode="auto">
          <a:xfrm>
            <a:off x="2520950" y="6126163"/>
            <a:ext cx="377983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/>
            </a:r>
            <a:br>
              <a:rPr lang="fi-FI" altLang="fi-FI" sz="1100" dirty="0">
                <a:latin typeface="Verdana" pitchFamily="34" charset="0"/>
              </a:rPr>
            </a:br>
            <a:r>
              <a:rPr lang="fi-FI" altLang="fi-FI" sz="1100" dirty="0">
                <a:latin typeface="Verdana" pitchFamily="34" charset="0"/>
              </a:rPr>
              <a:t>Lähteet: </a:t>
            </a:r>
            <a:r>
              <a:rPr lang="fi-FI" altLang="fi-FI" sz="1100" dirty="0" err="1">
                <a:latin typeface="Verdana" pitchFamily="34" charset="0"/>
              </a:rPr>
              <a:t>Patel</a:t>
            </a:r>
            <a:r>
              <a:rPr lang="fi-FI" altLang="fi-FI" sz="1100" dirty="0">
                <a:latin typeface="Verdana" pitchFamily="34" charset="0"/>
              </a:rPr>
              <a:t> ym. 2010, WHO </a:t>
            </a:r>
            <a:r>
              <a:rPr lang="en-US" altLang="fi-FI" sz="1100" dirty="0">
                <a:latin typeface="Verdana" pitchFamily="34" charset="0"/>
              </a:rPr>
              <a:t>2010</a:t>
            </a:r>
            <a:endParaRPr lang="fi-FI" altLang="fi-FI" sz="1100" dirty="0">
              <a:latin typeface="Verdana" pitchFamily="34" charset="0"/>
            </a:endParaRPr>
          </a:p>
        </p:txBody>
      </p:sp>
      <p:pic>
        <p:nvPicPr>
          <p:cNvPr id="7173" name="Kuva 3" descr="puhekupla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264" y="4591050"/>
            <a:ext cx="3741737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kstikehys 7"/>
          <p:cNvSpPr txBox="1">
            <a:spLocks noChangeArrowheads="1"/>
          </p:cNvSpPr>
          <p:nvPr/>
        </p:nvSpPr>
        <p:spPr bwMode="auto">
          <a:xfrm rot="-511271">
            <a:off x="5240555" y="4938389"/>
            <a:ext cx="384492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82563" indent="-47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>
              <a:spcBef>
                <a:spcPts val="200"/>
              </a:spcBef>
              <a:buClr>
                <a:srgbClr val="C10075"/>
              </a:buClr>
            </a:pPr>
            <a:r>
              <a:rPr lang="fi-FI" altLang="fi-FI" sz="1400" dirty="0">
                <a:latin typeface="Verdana" pitchFamily="34" charset="0"/>
              </a:rPr>
              <a:t>Liiallinen istuminen on </a:t>
            </a:r>
            <a:br>
              <a:rPr lang="fi-FI" altLang="fi-FI" sz="1400" dirty="0">
                <a:latin typeface="Verdana" pitchFamily="34" charset="0"/>
              </a:rPr>
            </a:br>
            <a:r>
              <a:rPr lang="fi-FI" altLang="fi-FI" sz="1400" dirty="0">
                <a:latin typeface="Verdana" pitchFamily="34" charset="0"/>
              </a:rPr>
              <a:t>itsenäinen terveysriski riippumatta harrastetun </a:t>
            </a:r>
            <a:br>
              <a:rPr lang="fi-FI" altLang="fi-FI" sz="1400" dirty="0">
                <a:latin typeface="Verdana" pitchFamily="34" charset="0"/>
              </a:rPr>
            </a:br>
            <a:r>
              <a:rPr lang="fi-FI" altLang="fi-FI" sz="1400" dirty="0">
                <a:latin typeface="Verdana" pitchFamily="34" charset="0"/>
              </a:rPr>
              <a:t>liikunnan määrästä!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3"/>
          <p:cNvSpPr>
            <a:spLocks noGrp="1"/>
          </p:cNvSpPr>
          <p:nvPr>
            <p:ph type="title"/>
          </p:nvPr>
        </p:nvSpPr>
        <p:spPr>
          <a:xfrm>
            <a:off x="457200" y="17463"/>
            <a:ext cx="8413750" cy="998537"/>
          </a:xfrm>
        </p:spPr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Mistä päivän liikkumattomuus kertyy?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27" r="2292" b="1918"/>
          <a:stretch>
            <a:fillRect/>
          </a:stretch>
        </p:blipFill>
        <p:spPr bwMode="auto">
          <a:xfrm>
            <a:off x="457200" y="996950"/>
            <a:ext cx="48895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kstikehys 3"/>
          <p:cNvSpPr txBox="1">
            <a:spLocks noChangeArrowheads="1"/>
          </p:cNvSpPr>
          <p:nvPr/>
        </p:nvSpPr>
        <p:spPr bwMode="auto">
          <a:xfrm>
            <a:off x="382588" y="923925"/>
            <a:ext cx="1927225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400" b="1">
                <a:latin typeface="Verdana" pitchFamily="34" charset="0"/>
              </a:rPr>
              <a:t>TOMMI 14 vuotta</a:t>
            </a:r>
          </a:p>
        </p:txBody>
      </p:sp>
      <p:sp>
        <p:nvSpPr>
          <p:cNvPr id="17413" name="Tekstikehys 4"/>
          <p:cNvSpPr txBox="1">
            <a:spLocks noChangeArrowheads="1"/>
          </p:cNvSpPr>
          <p:nvPr/>
        </p:nvSpPr>
        <p:spPr bwMode="auto">
          <a:xfrm>
            <a:off x="5897563" y="1092200"/>
            <a:ext cx="3246437" cy="429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/>
              <a:t>+ istumista oppitunneilla 5 t</a:t>
            </a:r>
          </a:p>
          <a:p>
            <a:pPr algn="l" eaLnBrk="1" hangingPunct="1"/>
            <a:r>
              <a:rPr lang="fi-FI" altLang="fi-FI" sz="1100"/>
              <a:t> </a:t>
            </a:r>
            <a:endParaRPr lang="fi-FI" altLang="fi-FI" sz="600"/>
          </a:p>
          <a:p>
            <a:pPr algn="l" eaLnBrk="1" hangingPunct="1"/>
            <a:r>
              <a:rPr lang="fi-FI" altLang="fi-FI"/>
              <a:t>+ läksyjentekoa 1 t</a:t>
            </a:r>
          </a:p>
          <a:p>
            <a:pPr algn="l" eaLnBrk="1" hangingPunct="1"/>
            <a:r>
              <a:rPr lang="fi-FI" altLang="fi-FI" sz="1000"/>
              <a:t> </a:t>
            </a:r>
          </a:p>
          <a:p>
            <a:pPr algn="l" eaLnBrk="1" hangingPunct="1"/>
            <a:r>
              <a:rPr lang="fi-FI" altLang="fi-FI"/>
              <a:t>= noin 6 tuntia istumista</a:t>
            </a:r>
            <a:br>
              <a:rPr lang="fi-FI" altLang="fi-FI"/>
            </a:br>
            <a:r>
              <a:rPr lang="fi-FI" altLang="fi-FI"/>
              <a:t>   koulutyöhön liittyen</a:t>
            </a:r>
          </a:p>
          <a:p>
            <a:pPr algn="l" eaLnBrk="1" hangingPunct="1"/>
            <a:endParaRPr lang="fi-FI" altLang="fi-FI"/>
          </a:p>
          <a:p>
            <a:pPr algn="l" eaLnBrk="1" hangingPunct="1"/>
            <a:r>
              <a:rPr lang="fi-FI" altLang="fi-FI"/>
              <a:t>+ ruokailuihin käytetty </a:t>
            </a:r>
            <a:br>
              <a:rPr lang="fi-FI" altLang="fi-FI"/>
            </a:br>
            <a:r>
              <a:rPr lang="fi-FI" altLang="fi-FI"/>
              <a:t>   istuminen</a:t>
            </a:r>
          </a:p>
          <a:p>
            <a:pPr algn="l" eaLnBrk="1" hangingPunct="1"/>
            <a:r>
              <a:rPr lang="fi-FI" altLang="fi-FI" sz="900"/>
              <a:t> </a:t>
            </a:r>
          </a:p>
          <a:p>
            <a:pPr algn="l" eaLnBrk="1" hangingPunct="1"/>
            <a:r>
              <a:rPr lang="fi-FI" altLang="fi-FI"/>
              <a:t>+ ruutuaika 1 t 30 min</a:t>
            </a:r>
          </a:p>
          <a:p>
            <a:pPr algn="l" eaLnBrk="1" hangingPunct="1"/>
            <a:r>
              <a:rPr lang="fi-FI" altLang="fi-FI" sz="900"/>
              <a:t> </a:t>
            </a:r>
          </a:p>
          <a:p>
            <a:pPr algn="l" eaLnBrk="1" hangingPunct="1"/>
            <a:r>
              <a:rPr lang="fi-FI" altLang="fi-FI"/>
              <a:t>= </a:t>
            </a:r>
            <a:r>
              <a:rPr lang="fi-FI" altLang="fi-FI" b="1"/>
              <a:t>yli 8 t istumista</a:t>
            </a:r>
            <a:br>
              <a:rPr lang="fi-FI" altLang="fi-FI" b="1"/>
            </a:br>
            <a:r>
              <a:rPr lang="fi-FI" altLang="fi-FI" b="1"/>
              <a:t>   päivässä melkein</a:t>
            </a:r>
            <a:br>
              <a:rPr lang="fi-FI" altLang="fi-FI" b="1"/>
            </a:br>
            <a:r>
              <a:rPr lang="fi-FI" altLang="fi-FI" b="1"/>
              <a:t>   huomaamatta</a:t>
            </a:r>
          </a:p>
          <a:p>
            <a:pPr algn="l" eaLnBrk="1" hangingPunct="1"/>
            <a:endParaRPr lang="fi-FI" altLang="fi-FI"/>
          </a:p>
          <a:p>
            <a:pPr algn="l" eaLnBrk="1" hangingPunct="1"/>
            <a:endParaRPr lang="fi-FI" altLang="fi-FI"/>
          </a:p>
        </p:txBody>
      </p:sp>
      <p:pic>
        <p:nvPicPr>
          <p:cNvPr id="17414" name="Kuva 3" descr="puhekupla_RGB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050" y="4767263"/>
            <a:ext cx="24447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orakulmio 7"/>
          <p:cNvSpPr/>
          <p:nvPr/>
        </p:nvSpPr>
        <p:spPr>
          <a:xfrm rot="20859347">
            <a:off x="6234113" y="5228734"/>
            <a:ext cx="2541587" cy="85664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dirty="0">
                <a:latin typeface="Verdana" pitchFamily="34" charset="0"/>
              </a:rPr>
              <a:t>Tauota ja vähennä istumista!</a:t>
            </a:r>
          </a:p>
          <a:p>
            <a:pPr marL="182563" indent="-182563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sz="1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tsikko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Istuminen</a:t>
            </a:r>
          </a:p>
        </p:txBody>
      </p:sp>
      <p:sp>
        <p:nvSpPr>
          <p:cNvPr id="18435" name="Rectangle 3"/>
          <p:cNvSpPr txBox="1">
            <a:spLocks/>
          </p:cNvSpPr>
          <p:nvPr/>
        </p:nvSpPr>
        <p:spPr bwMode="auto">
          <a:xfrm>
            <a:off x="914400" y="1408113"/>
            <a:ext cx="679291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171450" indent="-171450" algn="l">
              <a:spcBef>
                <a:spcPts val="200"/>
              </a:spcBef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Yhtäjaksoista istumista </a:t>
            </a:r>
            <a:r>
              <a:rPr lang="fi-FI" altLang="fi-FI" sz="2000" b="1" dirty="0">
                <a:solidFill>
                  <a:srgbClr val="C10075"/>
                </a:solidFill>
                <a:latin typeface="Verdana" pitchFamily="34" charset="0"/>
              </a:rPr>
              <a:t>ei</a:t>
            </a:r>
            <a:r>
              <a:rPr lang="fi-FI" altLang="fi-FI" sz="2000" dirty="0">
                <a:latin typeface="Verdana" pitchFamily="34" charset="0"/>
              </a:rPr>
              <a:t> saisi kertyä </a:t>
            </a:r>
            <a:r>
              <a:rPr lang="fi-FI" altLang="fi-FI" sz="2000" b="1" dirty="0">
                <a:solidFill>
                  <a:srgbClr val="C10075"/>
                </a:solidFill>
                <a:latin typeface="Verdana" pitchFamily="34" charset="0"/>
              </a:rPr>
              <a:t>yli </a:t>
            </a:r>
            <a:r>
              <a:rPr lang="fi-FI" altLang="fi-FI" sz="2000" b="1" dirty="0" smtClean="0">
                <a:solidFill>
                  <a:srgbClr val="C10075"/>
                </a:solidFill>
                <a:latin typeface="Verdana" pitchFamily="34" charset="0"/>
              </a:rPr>
              <a:t>kahta </a:t>
            </a:r>
            <a:r>
              <a:rPr lang="fi-FI" altLang="fi-FI" sz="2000" b="1" dirty="0">
                <a:solidFill>
                  <a:srgbClr val="C10075"/>
                </a:solidFill>
                <a:latin typeface="Verdana" pitchFamily="34" charset="0"/>
              </a:rPr>
              <a:t>tuntia</a:t>
            </a:r>
            <a:r>
              <a:rPr lang="fi-FI" altLang="fi-FI" sz="2000" dirty="0">
                <a:latin typeface="Verdana" pitchFamily="34" charset="0"/>
              </a:rPr>
              <a:t>. Jaloittelu kannattaa tasaisin väliajoin.</a:t>
            </a:r>
          </a:p>
          <a:p>
            <a:pPr marL="0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b="1" dirty="0">
                <a:solidFill>
                  <a:srgbClr val="008ECE"/>
                </a:solidFill>
                <a:latin typeface="Verdana" pitchFamily="34" charset="0"/>
              </a:rPr>
              <a:t>Tilanne nyt</a:t>
            </a:r>
            <a:r>
              <a:rPr lang="fi-FI" altLang="fi-FI" sz="2000" dirty="0">
                <a:latin typeface="Verdana" pitchFamily="34" charset="0"/>
              </a:rPr>
              <a:t>: Yläkoululaisille kertyy arkisin liikkumatonta aikaa noin 8 tuntia päivässä, josta keskimäärin 6 tuntia kertyy koulussa.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2000" dirty="0">
                <a:latin typeface="Verdana" pitchFamily="34" charset="0"/>
              </a:rPr>
              <a:t> 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</p:txBody>
      </p:sp>
      <p:graphicFrame>
        <p:nvGraphicFramePr>
          <p:cNvPr id="5" name="Taulukk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788225588"/>
              </p:ext>
            </p:extLst>
          </p:nvPr>
        </p:nvGraphicFramePr>
        <p:xfrm>
          <a:off x="2411413" y="3682374"/>
          <a:ext cx="3962400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9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524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r>
                        <a:rPr lang="fi-FI" sz="1800" dirty="0"/>
                        <a:t>vuosiluokka</a:t>
                      </a:r>
                    </a:p>
                  </a:txBody>
                  <a:tcPr marL="91456" marR="91456" marT="45700" marB="45700">
                    <a:solidFill>
                      <a:srgbClr val="008EC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liikkumaton aika (tuntia)</a:t>
                      </a:r>
                    </a:p>
                  </a:txBody>
                  <a:tcPr marL="91456" marR="91456" marT="45700" marB="45700">
                    <a:solidFill>
                      <a:srgbClr val="008EC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fi-FI" sz="1800" dirty="0"/>
                        <a:t>1−3</a:t>
                      </a:r>
                    </a:p>
                  </a:txBody>
                  <a:tcPr marL="91456" marR="91456" marT="45700" marB="457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4,4 </a:t>
                      </a:r>
                    </a:p>
                  </a:txBody>
                  <a:tcPr marL="91456" marR="91456" marT="45700" marB="457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fi-FI" sz="1800" dirty="0"/>
                        <a:t>4−6</a:t>
                      </a:r>
                    </a:p>
                  </a:txBody>
                  <a:tcPr marL="91456" marR="91456" marT="45700" marB="457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5,5</a:t>
                      </a:r>
                      <a:r>
                        <a:rPr lang="fi-FI" sz="1800" baseline="0" dirty="0"/>
                        <a:t> </a:t>
                      </a:r>
                      <a:endParaRPr lang="fi-FI" sz="1800" dirty="0"/>
                    </a:p>
                  </a:txBody>
                  <a:tcPr marL="91456" marR="91456" marT="45700" marB="457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lang="fi-FI" sz="1800" dirty="0"/>
                        <a:t>7−9 </a:t>
                      </a:r>
                    </a:p>
                  </a:txBody>
                  <a:tcPr marL="91456" marR="91456" marT="45700" marB="457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800" dirty="0"/>
                        <a:t>8,0</a:t>
                      </a:r>
                    </a:p>
                  </a:txBody>
                  <a:tcPr marL="91456" marR="91456" marT="45700" marB="4570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453" name="Tekstikehys 5"/>
          <p:cNvSpPr txBox="1">
            <a:spLocks noChangeArrowheads="1"/>
          </p:cNvSpPr>
          <p:nvPr/>
        </p:nvSpPr>
        <p:spPr bwMode="auto">
          <a:xfrm>
            <a:off x="2625725" y="6335713"/>
            <a:ext cx="3563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200">
                <a:latin typeface="Verdana" pitchFamily="34" charset="0"/>
              </a:rPr>
              <a:t>Liikkuva koulu -hankkeen väliraportti, 2011</a:t>
            </a:r>
            <a:br>
              <a:rPr lang="fi-FI" altLang="fi-FI" sz="1200">
                <a:latin typeface="Verdana" pitchFamily="34" charset="0"/>
              </a:rPr>
            </a:br>
            <a:r>
              <a:rPr lang="fi-FI" altLang="fi-FI" sz="1200">
                <a:latin typeface="Verdana" pitchFamily="34" charset="0"/>
              </a:rPr>
              <a:t>Vuori I, Laukkanen R. 2010 ja 2011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13583" y="260413"/>
            <a:ext cx="6727776" cy="394582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911533" y="3045563"/>
            <a:ext cx="6066046" cy="364572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rot="21031733">
            <a:off x="809302" y="1189552"/>
            <a:ext cx="56974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Mistä SINUN lapsesi liikkumattomuus kertyy?</a:t>
            </a:r>
          </a:p>
        </p:txBody>
      </p:sp>
      <p:sp>
        <p:nvSpPr>
          <p:cNvPr id="7" name="Tekstiruutu 6"/>
          <p:cNvSpPr txBox="1"/>
          <p:nvPr/>
        </p:nvSpPr>
        <p:spPr>
          <a:xfrm rot="166354">
            <a:off x="3262513" y="4060464"/>
            <a:ext cx="53855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C10075"/>
                </a:solidFill>
                <a:latin typeface="Berlin Sans FB Demi" panose="020E0802020502020306" pitchFamily="34" charset="0"/>
              </a:rPr>
              <a:t>Tiedätkö SINÄ tauottaako lapsesi istumista? </a:t>
            </a:r>
          </a:p>
        </p:txBody>
      </p:sp>
    </p:spTree>
    <p:extLst>
      <p:ext uri="{BB962C8B-B14F-4D97-AF65-F5344CB8AC3E}">
        <p14:creationId xmlns="" xmlns:p14="http://schemas.microsoft.com/office/powerpoint/2010/main" val="7292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/>
          <p:cNvSpPr/>
          <p:nvPr/>
        </p:nvSpPr>
        <p:spPr>
          <a:xfrm>
            <a:off x="344486" y="1406656"/>
            <a:ext cx="6010275" cy="1428750"/>
          </a:xfrm>
          <a:prstGeom prst="roundRect">
            <a:avLst/>
          </a:prstGeom>
          <a:solidFill>
            <a:srgbClr val="C10075">
              <a:alpha val="60000"/>
            </a:srgbClr>
          </a:solidFill>
          <a:ln>
            <a:solidFill>
              <a:srgbClr val="C100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/>
          </a:p>
        </p:txBody>
      </p:sp>
      <p:sp>
        <p:nvSpPr>
          <p:cNvPr id="19459" name="Otsikko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6280150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Ruutuaika</a:t>
            </a:r>
          </a:p>
        </p:txBody>
      </p:sp>
      <p:sp>
        <p:nvSpPr>
          <p:cNvPr id="19460" name="Rectangle 3"/>
          <p:cNvSpPr txBox="1">
            <a:spLocks/>
          </p:cNvSpPr>
          <p:nvPr/>
        </p:nvSpPr>
        <p:spPr bwMode="auto">
          <a:xfrm>
            <a:off x="560388" y="2835406"/>
            <a:ext cx="6176962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1200" dirty="0">
                <a:latin typeface="Verdana" pitchFamily="34" charset="0"/>
              </a:rPr>
              <a:t> </a:t>
            </a:r>
          </a:p>
          <a:p>
            <a:pPr marL="182563" indent="-182563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1600" dirty="0">
                <a:latin typeface="Verdana" pitchFamily="34" charset="0"/>
              </a:rPr>
              <a:t>  </a:t>
            </a:r>
            <a:endParaRPr lang="fi-FI" dirty="0">
              <a:latin typeface="Verdana" pitchFamily="34" charset="0"/>
            </a:endParaRPr>
          </a:p>
          <a:p>
            <a:pPr marL="1825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Ruutuaikasuositus ylittyy lapsilla ja nuorilla helposti, vain 5% täyttää suosituksen.</a:t>
            </a:r>
          </a:p>
          <a:p>
            <a:pPr marL="0" lvl="1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dirty="0">
              <a:latin typeface="Verdana" pitchFamily="34" charset="0"/>
            </a:endParaRPr>
          </a:p>
          <a:p>
            <a:pPr marL="1825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altLang="fi-FI" dirty="0">
                <a:solidFill>
                  <a:prstClr val="black"/>
                </a:solidFill>
                <a:latin typeface="Verdana" pitchFamily="34" charset="0"/>
              </a:rPr>
              <a:t>Viidenneksellä 13-15 -vuotiaista nuorista ruutuaikaa kertyy arkipäivisin 4 tuntia tai enemmän.</a:t>
            </a:r>
          </a:p>
          <a:p>
            <a:pPr marL="0" lvl="1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dirty="0">
              <a:latin typeface="Verdana" pitchFamily="34" charset="0"/>
            </a:endParaRPr>
          </a:p>
        </p:txBody>
      </p:sp>
      <p:sp>
        <p:nvSpPr>
          <p:cNvPr id="19461" name="Tekstikehys 4"/>
          <p:cNvSpPr txBox="1">
            <a:spLocks noChangeArrowheads="1"/>
          </p:cNvSpPr>
          <p:nvPr/>
        </p:nvSpPr>
        <p:spPr bwMode="auto">
          <a:xfrm>
            <a:off x="2610709" y="6207125"/>
            <a:ext cx="19639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>LIITU 2015</a:t>
            </a:r>
          </a:p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>Kouluterveyskysely 2015</a:t>
            </a:r>
            <a:endParaRPr lang="fi-FI" altLang="fi-FI" sz="1100" dirty="0"/>
          </a:p>
        </p:txBody>
      </p:sp>
      <p:pic>
        <p:nvPicPr>
          <p:cNvPr id="19462" name="Picture 5" descr="C:\Users\Oksanen\Pictures\Shutterstock\Fyysinen aktiivisuus\shutterstock_59159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2566988"/>
            <a:ext cx="2303463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 descr="C:\Users\Oksanen\Pictures\Shutterstock\Muokatut\Ravinto lisäyksiä\uusia kuvia_anna\shutterstock_466880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350" y="722313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kstiruutu 2"/>
          <p:cNvSpPr txBox="1"/>
          <p:nvPr/>
        </p:nvSpPr>
        <p:spPr>
          <a:xfrm>
            <a:off x="457199" y="1643658"/>
            <a:ext cx="5897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0" hangingPunct="0">
              <a:spcBef>
                <a:spcPts val="200"/>
              </a:spcBef>
              <a:defRPr/>
            </a:pPr>
            <a:r>
              <a:rPr lang="fi-FI" b="1" dirty="0">
                <a:latin typeface="Verdana" pitchFamily="34" charset="0"/>
              </a:rPr>
              <a:t>Suositus: </a:t>
            </a:r>
            <a:r>
              <a:rPr lang="fi-FI" dirty="0">
                <a:latin typeface="Verdana" pitchFamily="34" charset="0"/>
              </a:rPr>
              <a:t>Ruutuaikaa viihdemedian (televisio, tietokoneet, pelikonsolit, älylaitteet) ääressä saa kertyä korkeintaan </a:t>
            </a:r>
            <a:r>
              <a:rPr lang="fi-FI" b="1" dirty="0">
                <a:latin typeface="Verdana" pitchFamily="34" charset="0"/>
              </a:rPr>
              <a:t>2 tuntia päivässä</a:t>
            </a:r>
            <a:r>
              <a:rPr lang="fi-FI" dirty="0">
                <a:latin typeface="Verdana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Ruutuajan määrä</a:t>
            </a:r>
          </a:p>
        </p:txBody>
      </p:sp>
      <p:graphicFrame>
        <p:nvGraphicFramePr>
          <p:cNvPr id="5" name="Kaavio 4"/>
          <p:cNvGraphicFramePr/>
          <p:nvPr>
            <p:extLst>
              <p:ext uri="{D42A27DB-BD31-4B8C-83A1-F6EECF244321}">
                <p14:modId xmlns="" xmlns:p14="http://schemas.microsoft.com/office/powerpoint/2010/main" val="2241379531"/>
              </p:ext>
            </p:extLst>
          </p:nvPr>
        </p:nvGraphicFramePr>
        <p:xfrm>
          <a:off x="387290" y="1459685"/>
          <a:ext cx="3895290" cy="217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4886586" y="4572000"/>
            <a:ext cx="40560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Pojat selvästi pelaavat enemmän, meneekö tyttöjen aika chattaillessa?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936147" y="6425967"/>
            <a:ext cx="2692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Kouluterveyskysely 2015</a:t>
            </a:r>
          </a:p>
        </p:txBody>
      </p:sp>
      <p:graphicFrame>
        <p:nvGraphicFramePr>
          <p:cNvPr id="8" name="Kaavio 7"/>
          <p:cNvGraphicFramePr/>
          <p:nvPr>
            <p:extLst>
              <p:ext uri="{D42A27DB-BD31-4B8C-83A1-F6EECF244321}">
                <p14:modId xmlns="" xmlns:p14="http://schemas.microsoft.com/office/powerpoint/2010/main" val="694288078"/>
              </p:ext>
            </p:extLst>
          </p:nvPr>
        </p:nvGraphicFramePr>
        <p:xfrm>
          <a:off x="4594368" y="1593908"/>
          <a:ext cx="4201488" cy="2097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Kaavio 8"/>
          <p:cNvGraphicFramePr/>
          <p:nvPr>
            <p:extLst>
              <p:ext uri="{D42A27DB-BD31-4B8C-83A1-F6EECF244321}">
                <p14:modId xmlns="" xmlns:p14="http://schemas.microsoft.com/office/powerpoint/2010/main" val="2642759272"/>
              </p:ext>
            </p:extLst>
          </p:nvPr>
        </p:nvGraphicFramePr>
        <p:xfrm>
          <a:off x="387290" y="3867326"/>
          <a:ext cx="4207078" cy="20636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4023018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7155">
            <a:off x="1277139" y="392290"/>
            <a:ext cx="6268066" cy="624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iruutu 2"/>
          <p:cNvSpPr txBox="1"/>
          <p:nvPr/>
        </p:nvSpPr>
        <p:spPr>
          <a:xfrm rot="21255321">
            <a:off x="2280366" y="1530585"/>
            <a:ext cx="4261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Tiedätkö SINÄ.. </a:t>
            </a:r>
          </a:p>
          <a:p>
            <a:endParaRPr lang="fi-FI" sz="2400" dirty="0">
              <a:solidFill>
                <a:srgbClr val="C10075"/>
              </a:solidFill>
              <a:latin typeface="Berlin Sans FB Demi" panose="020E0802020502020306" pitchFamily="34" charset="0"/>
            </a:endParaRPr>
          </a:p>
          <a:p>
            <a:r>
              <a:rPr 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..kuinka monta jaksoa lapsesi on kuluneella viikolla katsellut sarjoja netistä?</a:t>
            </a:r>
          </a:p>
          <a:p>
            <a:endParaRPr lang="fi-FI" sz="2400" dirty="0">
              <a:solidFill>
                <a:srgbClr val="C10075"/>
              </a:solidFill>
              <a:latin typeface="Berlin Sans FB Demi" panose="020E0802020502020306" pitchFamily="34" charset="0"/>
            </a:endParaRPr>
          </a:p>
          <a:p>
            <a:r>
              <a:rPr 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..kuinka myöhään</a:t>
            </a:r>
            <a:r>
              <a:rPr lang="fi-FI" sz="2400" dirty="0">
                <a:solidFill>
                  <a:srgbClr val="FF0000"/>
                </a:solidFill>
                <a:latin typeface="Berlin Sans FB Demi" panose="020E0802020502020306" pitchFamily="34" charset="0"/>
              </a:rPr>
              <a:t> </a:t>
            </a:r>
            <a:r>
              <a:rPr 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lapsesi chattailee?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="" xmlns:p14="http://schemas.microsoft.com/office/powerpoint/2010/main" val="2828258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/>
          <p:cNvSpPr txBox="1"/>
          <p:nvPr/>
        </p:nvSpPr>
        <p:spPr>
          <a:xfrm>
            <a:off x="528506" y="1702965"/>
            <a:ext cx="7952764" cy="3621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Kirkkaan näytön tuijottaminen ennen nukkumaanmenoa häiritsee nukahtamista.</a:t>
            </a:r>
          </a:p>
          <a:p>
            <a:pPr marL="0" lvl="1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dirty="0">
              <a:latin typeface="Verdana" pitchFamily="34" charset="0"/>
            </a:endParaRPr>
          </a:p>
          <a:p>
            <a:pPr marL="182563" lvl="1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Liiallisen ruutuajan seurauksia:</a:t>
            </a:r>
          </a:p>
          <a:p>
            <a:pPr marL="639763" lvl="2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 smtClean="0">
                <a:latin typeface="Verdana" pitchFamily="34" charset="0"/>
              </a:rPr>
              <a:t>niska-hartiakipuja</a:t>
            </a:r>
          </a:p>
          <a:p>
            <a:pPr marL="639763" lvl="2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 smtClean="0">
                <a:latin typeface="Verdana" pitchFamily="34" charset="0"/>
              </a:rPr>
              <a:t>alaselkäkipuja</a:t>
            </a:r>
          </a:p>
          <a:p>
            <a:pPr marL="639763" lvl="2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 smtClean="0">
                <a:latin typeface="Verdana" pitchFamily="34" charset="0"/>
              </a:rPr>
              <a:t>päänsärkyä</a:t>
            </a:r>
          </a:p>
          <a:p>
            <a:pPr marL="639763" lvl="2" indent="-182563"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  <a:defRPr/>
            </a:pPr>
            <a:r>
              <a:rPr lang="fi-FI" dirty="0" smtClean="0">
                <a:latin typeface="Verdana" pitchFamily="34" charset="0"/>
              </a:rPr>
              <a:t>silmäoireita  </a:t>
            </a:r>
          </a:p>
          <a:p>
            <a:pPr marL="457200" lvl="2"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endParaRPr lang="fi-FI" dirty="0">
              <a:latin typeface="Verdana" pitchFamily="34" charset="0"/>
            </a:endParaRPr>
          </a:p>
          <a:p>
            <a:pPr marL="285750" lvl="2" indent="-285750" algn="l" eaLnBrk="0" hangingPunct="0">
              <a:spcBef>
                <a:spcPts val="200"/>
              </a:spcBef>
              <a:buClr>
                <a:srgbClr val="C10075"/>
              </a:buClr>
              <a:buFont typeface="Arial" panose="020B0604020202020204" pitchFamily="34" charset="0"/>
              <a:buChar char="•"/>
              <a:defRPr/>
            </a:pPr>
            <a:r>
              <a:rPr lang="fi-FI" dirty="0">
                <a:latin typeface="Verdana" pitchFamily="34" charset="0"/>
              </a:rPr>
              <a:t>5</a:t>
            </a:r>
            <a:r>
              <a:rPr lang="fi-FI" dirty="0" smtClean="0">
                <a:latin typeface="Verdana" pitchFamily="34" charset="0"/>
              </a:rPr>
              <a:t>.-luokkalaisten </a:t>
            </a:r>
            <a:r>
              <a:rPr lang="fi-FI" dirty="0">
                <a:latin typeface="Verdana" pitchFamily="34" charset="0"/>
              </a:rPr>
              <a:t>vanhemmista </a:t>
            </a:r>
            <a:r>
              <a:rPr lang="fi-FI" dirty="0" smtClean="0">
                <a:latin typeface="Verdana" pitchFamily="34" charset="0"/>
              </a:rPr>
              <a:t>52 % </a:t>
            </a:r>
            <a:r>
              <a:rPr lang="fi-FI" dirty="0">
                <a:latin typeface="Verdana" pitchFamily="34" charset="0"/>
              </a:rPr>
              <a:t>rajoittaa lastensa ruutuaikaa, 9</a:t>
            </a:r>
            <a:r>
              <a:rPr lang="fi-FI" dirty="0" smtClean="0">
                <a:latin typeface="Verdana" pitchFamily="34" charset="0"/>
              </a:rPr>
              <a:t>.-luokkalaisten </a:t>
            </a:r>
            <a:r>
              <a:rPr lang="fi-FI" dirty="0">
                <a:latin typeface="Verdana" pitchFamily="34" charset="0"/>
              </a:rPr>
              <a:t>vanhemmista enää </a:t>
            </a:r>
            <a:r>
              <a:rPr lang="fi-FI" dirty="0" smtClean="0">
                <a:latin typeface="Verdana" pitchFamily="34" charset="0"/>
              </a:rPr>
              <a:t>17 %.</a:t>
            </a:r>
            <a:endParaRPr lang="fi-FI" dirty="0">
              <a:latin typeface="Verdana" pitchFamily="34" charset="0"/>
            </a:endParaRPr>
          </a:p>
          <a:p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Liiallinen ruutuaika</a:t>
            </a:r>
          </a:p>
        </p:txBody>
      </p:sp>
    </p:spTree>
    <p:extLst>
      <p:ext uri="{BB962C8B-B14F-4D97-AF65-F5344CB8AC3E}">
        <p14:creationId xmlns="" xmlns:p14="http://schemas.microsoft.com/office/powerpoint/2010/main" val="121317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Hyvinvoinnin kolmio tasapainoon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539875"/>
            <a:ext cx="602456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kstikehys 4"/>
          <p:cNvSpPr txBox="1">
            <a:spLocks noChangeArrowheads="1"/>
          </p:cNvSpPr>
          <p:nvPr/>
        </p:nvSpPr>
        <p:spPr bwMode="auto">
          <a:xfrm>
            <a:off x="858838" y="1500188"/>
            <a:ext cx="19050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 dirty="0">
                <a:latin typeface="Verdana" pitchFamily="34" charset="0"/>
              </a:rPr>
              <a:t>ravinto</a:t>
            </a:r>
          </a:p>
        </p:txBody>
      </p:sp>
      <p:sp>
        <p:nvSpPr>
          <p:cNvPr id="4101" name="Tekstikehys 5"/>
          <p:cNvSpPr txBox="1">
            <a:spLocks noChangeArrowheads="1"/>
          </p:cNvSpPr>
          <p:nvPr/>
        </p:nvSpPr>
        <p:spPr bwMode="auto">
          <a:xfrm>
            <a:off x="3741738" y="5319713"/>
            <a:ext cx="19319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 dirty="0">
                <a:latin typeface="Verdana" pitchFamily="34" charset="0"/>
              </a:rPr>
              <a:t>liikunta</a:t>
            </a:r>
          </a:p>
        </p:txBody>
      </p:sp>
      <p:sp>
        <p:nvSpPr>
          <p:cNvPr id="4102" name="Tekstikehys 6"/>
          <p:cNvSpPr txBox="1">
            <a:spLocks noChangeArrowheads="1"/>
          </p:cNvSpPr>
          <p:nvPr/>
        </p:nvSpPr>
        <p:spPr bwMode="auto">
          <a:xfrm>
            <a:off x="6777038" y="1500188"/>
            <a:ext cx="1125537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 dirty="0">
                <a:latin typeface="Verdana" pitchFamily="34" charset="0"/>
              </a:rPr>
              <a:t>lepo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9527">
            <a:off x="1103750" y="-185072"/>
            <a:ext cx="7211357" cy="730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 rot="176947">
            <a:off x="1743920" y="1390252"/>
            <a:ext cx="571290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sz="3200" dirty="0">
              <a:solidFill>
                <a:srgbClr val="C10075"/>
              </a:solidFill>
              <a:latin typeface="Berlin Sans FB Demi" panose="020E0802020502020306" pitchFamily="34" charset="0"/>
            </a:endParaRPr>
          </a:p>
          <a:p>
            <a:r>
              <a:rPr lang="fi-FI" sz="3200" dirty="0">
                <a:solidFill>
                  <a:srgbClr val="C10075"/>
                </a:solidFill>
                <a:latin typeface="Berlin Sans FB Demi" panose="020E0802020502020306" pitchFamily="34" charset="0"/>
              </a:rPr>
              <a:t>Asetatko SINÄ rajoja lapsesi viihdemedian käytölle? </a:t>
            </a:r>
          </a:p>
          <a:p>
            <a:endParaRPr lang="fi-FI" sz="3200" dirty="0">
              <a:solidFill>
                <a:srgbClr val="C10075"/>
              </a:solidFill>
              <a:latin typeface="Berlin Sans FB Demi" panose="020E0802020502020306" pitchFamily="34" charset="0"/>
            </a:endParaRPr>
          </a:p>
          <a:p>
            <a:r>
              <a:rPr lang="fi-FI" sz="32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Minkälaisen mallin annat itse?</a:t>
            </a:r>
          </a:p>
        </p:txBody>
      </p:sp>
    </p:spTree>
    <p:extLst>
      <p:ext uri="{BB962C8B-B14F-4D97-AF65-F5344CB8AC3E}">
        <p14:creationId xmlns="" xmlns:p14="http://schemas.microsoft.com/office/powerpoint/2010/main" val="41434925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Kuva 3" descr="puhekupla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262" y="4912551"/>
            <a:ext cx="3151737" cy="185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Koulun rooli</a:t>
            </a:r>
          </a:p>
        </p:txBody>
      </p:sp>
      <p:sp>
        <p:nvSpPr>
          <p:cNvPr id="24580" name="Rectangle 3"/>
          <p:cNvSpPr txBox="1">
            <a:spLocks/>
          </p:cNvSpPr>
          <p:nvPr/>
        </p:nvSpPr>
        <p:spPr bwMode="auto">
          <a:xfrm>
            <a:off x="290513" y="1389063"/>
            <a:ext cx="8332787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2000" dirty="0">
                <a:latin typeface="Verdana" pitchFamily="34" charset="0"/>
              </a:rPr>
              <a:t>Jokaiseen koulupäivään sisällytetään tunti liikkumista. </a:t>
            </a:r>
            <a:r>
              <a:rPr lang="fi-FI" altLang="fi-FI" dirty="0">
                <a:latin typeface="Verdana" pitchFamily="34" charset="0"/>
              </a:rPr>
              <a:t/>
            </a:r>
            <a:br>
              <a:rPr lang="fi-FI" altLang="fi-FI" dirty="0">
                <a:latin typeface="Verdana" pitchFamily="34" charset="0"/>
              </a:rPr>
            </a:br>
            <a:r>
              <a:rPr lang="fi-FI" altLang="fi-FI" sz="1000" dirty="0">
                <a:latin typeface="Verdana" pitchFamily="34" charset="0"/>
              </a:rPr>
              <a:t> </a:t>
            </a:r>
            <a:endParaRPr lang="fi-FI" altLang="fi-FI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2000" dirty="0">
                <a:latin typeface="Verdana" pitchFamily="34" charset="0"/>
              </a:rPr>
              <a:t>Tauotetaan istumista välitunneilla ja oppitunneilla. </a:t>
            </a:r>
            <a:endParaRPr lang="fi-FI" altLang="fi-FI" dirty="0">
              <a:latin typeface="Verdana" pitchFamily="34" charset="0"/>
            </a:endParaRPr>
          </a:p>
          <a:p>
            <a:pPr lvl="2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2000" dirty="0">
                <a:latin typeface="Verdana" pitchFamily="34" charset="0"/>
              </a:rPr>
              <a:t>Koulu voi mahdollistaa tai estää liikkumista monin tavoin.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Kaikilla oppitunneilla voidaan liikkua.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Välitunneilla mennään ulos.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Koulupäivään sisällytetään pitkä välitunti.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Liikuntavälineitä annetaan oppilaiden vapaaseen käyttöön.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Pihan viihtyisyyteen panostetaan.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Liikuntatunneilla ohjeiden antaminen ja oman vuoron odottaminen eivät vie aikaa liikkumiselta.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Tarjotaan kerhoja matalan kynnyksen harrastamisen </a:t>
            </a:r>
            <a:br>
              <a:rPr lang="fi-FI" altLang="fi-FI" dirty="0">
                <a:latin typeface="Verdana" pitchFamily="34" charset="0"/>
              </a:rPr>
            </a:br>
            <a:r>
              <a:rPr lang="fi-FI" altLang="fi-FI" dirty="0">
                <a:latin typeface="Verdana" pitchFamily="34" charset="0"/>
              </a:rPr>
              <a:t>aloittamiseen.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sp>
        <p:nvSpPr>
          <p:cNvPr id="24581" name="Tekstikehys 3"/>
          <p:cNvSpPr txBox="1">
            <a:spLocks noChangeArrowheads="1"/>
          </p:cNvSpPr>
          <p:nvPr/>
        </p:nvSpPr>
        <p:spPr bwMode="auto">
          <a:xfrm>
            <a:off x="2463800" y="6505575"/>
            <a:ext cx="10502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200" dirty="0">
                <a:latin typeface="Verdana" pitchFamily="34" charset="0"/>
              </a:rPr>
              <a:t>LIITU 2015</a:t>
            </a:r>
          </a:p>
        </p:txBody>
      </p:sp>
      <p:sp>
        <p:nvSpPr>
          <p:cNvPr id="24582" name="Tekstikehys 4"/>
          <p:cNvSpPr txBox="1">
            <a:spLocks noChangeArrowheads="1"/>
          </p:cNvSpPr>
          <p:nvPr/>
        </p:nvSpPr>
        <p:spPr bwMode="auto">
          <a:xfrm rot="21027193">
            <a:off x="6014988" y="5220475"/>
            <a:ext cx="30608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93663" indent="-793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3">
              <a:spcBef>
                <a:spcPts val="200"/>
              </a:spcBef>
              <a:buClr>
                <a:srgbClr val="C10075"/>
              </a:buClr>
            </a:pPr>
            <a:r>
              <a:rPr lang="fi-FI" altLang="fi-FI" sz="1400" dirty="0">
                <a:latin typeface="Verdana" pitchFamily="34" charset="0"/>
              </a:rPr>
              <a:t>Alakoululaisista 96 % ja yläkoululaisista enää 43 % viettää välitunnit yleensä ulkona.</a:t>
            </a:r>
            <a:endParaRPr lang="fi-FI" altLang="fi-FI" sz="1600" dirty="0"/>
          </a:p>
        </p:txBody>
      </p:sp>
      <p:sp>
        <p:nvSpPr>
          <p:cNvPr id="2" name="Tekstiruutu 1"/>
          <p:cNvSpPr txBox="1"/>
          <p:nvPr/>
        </p:nvSpPr>
        <p:spPr>
          <a:xfrm rot="20893910">
            <a:off x="468437" y="1639094"/>
            <a:ext cx="3268335" cy="1600438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i-FI" sz="1400" dirty="0"/>
              <a:t>Opettaja: tässä esimerkkejä, miten liikuntaa voi lisätä koulupäivään. Kirjaa tähän diaan mitä teidän koulussa on tehty oppilaiden liikkumisen lisäämiseksi. </a:t>
            </a:r>
          </a:p>
          <a:p>
            <a:r>
              <a:rPr lang="fi-FI" sz="1400" dirty="0"/>
              <a:t>Voit aloittaa </a:t>
            </a:r>
            <a:r>
              <a:rPr lang="fi-FI" sz="1400" dirty="0" err="1"/>
              <a:t>meillä…/meidän</a:t>
            </a:r>
            <a:r>
              <a:rPr lang="fi-FI" sz="1400" dirty="0"/>
              <a:t> koulussa…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tsikko 1"/>
          <p:cNvSpPr>
            <a:spLocks noGrp="1"/>
          </p:cNvSpPr>
          <p:nvPr>
            <p:ph type="title"/>
          </p:nvPr>
        </p:nvSpPr>
        <p:spPr>
          <a:xfrm>
            <a:off x="288925" y="390525"/>
            <a:ext cx="8528050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Vanhemman rooli</a:t>
            </a:r>
          </a:p>
        </p:txBody>
      </p:sp>
      <p:sp>
        <p:nvSpPr>
          <p:cNvPr id="22531" name="Rectangle 3"/>
          <p:cNvSpPr txBox="1">
            <a:spLocks/>
          </p:cNvSpPr>
          <p:nvPr/>
        </p:nvSpPr>
        <p:spPr bwMode="auto">
          <a:xfrm>
            <a:off x="2705100" y="1463675"/>
            <a:ext cx="64389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>
              <a:lnSpc>
                <a:spcPct val="150000"/>
              </a:lnSpc>
              <a:spcBef>
                <a:spcPts val="200"/>
              </a:spcBef>
              <a:buClr>
                <a:srgbClr val="C10075"/>
              </a:buClr>
            </a:pPr>
            <a:r>
              <a:rPr lang="fi-FI" altLang="fi-FI" sz="2400" dirty="0">
                <a:latin typeface="Verdana" pitchFamily="34" charset="0"/>
              </a:rPr>
              <a:t>Vanhempi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on esimerkki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mahdollistaa (varusteet, kyydit ym.)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osallistuu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liikkuu lapsen kanssa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kannustaa liikkumaan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kysyy lapselta mitä hän haluaisi harrastaa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asettaa rajoja.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200" dirty="0">
                <a:latin typeface="Verdana" pitchFamily="34" charset="0"/>
              </a:rPr>
              <a:t> </a:t>
            </a:r>
          </a:p>
          <a:p>
            <a:pPr algn="l">
              <a:lnSpc>
                <a:spcPct val="150000"/>
              </a:lnSpc>
              <a:spcBef>
                <a:spcPts val="200"/>
              </a:spcBef>
              <a:buClr>
                <a:srgbClr val="C10075"/>
              </a:buClr>
            </a:pPr>
            <a:r>
              <a:rPr lang="fi-FI" altLang="fi-FI" sz="400" dirty="0">
                <a:latin typeface="Verdana" pitchFamily="34" charset="0"/>
              </a:rPr>
              <a:t> 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pic>
        <p:nvPicPr>
          <p:cNvPr id="22532" name="Kuva 3" descr="puhekupla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4636294"/>
            <a:ext cx="495458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kstikehys 6"/>
          <p:cNvSpPr txBox="1">
            <a:spLocks noChangeArrowheads="1"/>
          </p:cNvSpPr>
          <p:nvPr/>
        </p:nvSpPr>
        <p:spPr bwMode="auto">
          <a:xfrm rot="-360603">
            <a:off x="4333875" y="5202238"/>
            <a:ext cx="44465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dirty="0">
                <a:latin typeface="Verdana" pitchFamily="34" charset="0"/>
              </a:rPr>
              <a:t>Taipumus istuvaan elämäntapaan siirtyy usein vanhemmilta lapsille.</a:t>
            </a:r>
          </a:p>
          <a:p>
            <a:pPr eaLnBrk="1" hangingPunct="1"/>
            <a:endParaRPr lang="fi-FI" altLang="fi-FI" dirty="0"/>
          </a:p>
        </p:txBody>
      </p:sp>
      <p:pic>
        <p:nvPicPr>
          <p:cNvPr id="22534" name="Kuva 6" descr="shutterstock_3686627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677988"/>
            <a:ext cx="22558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Kuva 6" descr="shutterstock_1877567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4291013"/>
            <a:ext cx="225583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671" flipH="1">
            <a:off x="-154291" y="-188110"/>
            <a:ext cx="9689764" cy="7591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972670" y="1530037"/>
            <a:ext cx="743264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 b="1" dirty="0">
                <a:solidFill>
                  <a:srgbClr val="C10075"/>
                </a:solidFill>
                <a:latin typeface="Berlin Sans FB Demi" panose="020E0802020502020306" pitchFamily="34" charset="0"/>
                <a:ea typeface="Verdana" panose="020B0604030504040204" pitchFamily="34" charset="0"/>
                <a:cs typeface="MV Boli" panose="02000500030200090000" pitchFamily="2" charset="0"/>
              </a:rPr>
              <a:t>Kannustatko</a:t>
            </a:r>
            <a:r>
              <a:rPr lang="fi-FI" sz="4000" b="1" dirty="0">
                <a:solidFill>
                  <a:srgbClr val="C10075"/>
                </a:solidFill>
                <a:latin typeface="Berlin Sans FB Demi" panose="020E0802020502020306" pitchFamily="34" charset="0"/>
                <a:ea typeface="Verdana" panose="020B0604030504040204" pitchFamily="34" charset="0"/>
                <a:cs typeface="MV Boli" panose="02000500030200090000" pitchFamily="2" charset="0"/>
              </a:rPr>
              <a:t> SINÄ lastasi liikkumaan?</a:t>
            </a:r>
          </a:p>
          <a:p>
            <a:r>
              <a:rPr lang="fi-FI" sz="1600" b="1" dirty="0" smtClean="0">
                <a:solidFill>
                  <a:srgbClr val="C10075"/>
                </a:solidFill>
                <a:latin typeface="Berlin Sans FB Demi" panose="020E0802020502020306" pitchFamily="34" charset="0"/>
                <a:ea typeface="Verdana" panose="020B0604030504040204" pitchFamily="34" charset="0"/>
                <a:cs typeface="MV Boli" panose="02000500030200090000" pitchFamily="2" charset="0"/>
              </a:rPr>
              <a:t> </a:t>
            </a:r>
            <a:endParaRPr lang="fi-FI" sz="1600" b="1" dirty="0">
              <a:solidFill>
                <a:srgbClr val="C10075"/>
              </a:solidFill>
              <a:latin typeface="Berlin Sans FB Demi" panose="020E0802020502020306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  <a:p>
            <a:r>
              <a:rPr lang="fi-FI" sz="4000" b="1" dirty="0">
                <a:solidFill>
                  <a:srgbClr val="C10075"/>
                </a:solidFill>
                <a:latin typeface="Berlin Sans FB Demi" panose="020E0802020502020306" pitchFamily="34" charset="0"/>
                <a:ea typeface="Verdana" panose="020B0604030504040204" pitchFamily="34" charset="0"/>
                <a:cs typeface="MV Boli" panose="02000500030200090000" pitchFamily="2" charset="0"/>
              </a:rPr>
              <a:t>Osallistutko SINÄ lapsesi harrastamiseen?</a:t>
            </a:r>
          </a:p>
        </p:txBody>
      </p:sp>
    </p:spTree>
    <p:extLst>
      <p:ext uri="{BB962C8B-B14F-4D97-AF65-F5344CB8AC3E}">
        <p14:creationId xmlns="" xmlns:p14="http://schemas.microsoft.com/office/powerpoint/2010/main" val="2422158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puhekupla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6659" flipH="1">
            <a:off x="303330" y="2138794"/>
            <a:ext cx="8581939" cy="4697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Vanhemman rooli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 rot="290921">
            <a:off x="731104" y="1409853"/>
            <a:ext cx="7969865" cy="3940175"/>
          </a:xfrm>
        </p:spPr>
        <p:txBody>
          <a:bodyPr/>
          <a:lstStyle/>
          <a:p>
            <a:endParaRPr lang="fi-FI" altLang="fi-FI" sz="1600" dirty="0">
              <a:latin typeface="Verdana" pitchFamily="34" charset="0"/>
            </a:endParaRPr>
          </a:p>
          <a:p>
            <a:endParaRPr lang="fi-FI" altLang="fi-FI" sz="1600" dirty="0">
              <a:latin typeface="Verdana" pitchFamily="34" charset="0"/>
            </a:endParaRPr>
          </a:p>
          <a:p>
            <a:pPr algn="ctr"/>
            <a:endParaRPr lang="fi-FI" altLang="fi-FI" sz="4400" dirty="0">
              <a:solidFill>
                <a:srgbClr val="C10075"/>
              </a:solidFill>
              <a:latin typeface="Verdana" pitchFamily="34" charset="0"/>
            </a:endParaRPr>
          </a:p>
          <a:p>
            <a:pPr algn="ctr"/>
            <a:endParaRPr lang="fi-FI" altLang="fi-FI" sz="4400" b="1" dirty="0">
              <a:solidFill>
                <a:srgbClr val="C10075"/>
              </a:solidFill>
              <a:latin typeface="Verdana" pitchFamily="34" charset="0"/>
            </a:endParaRPr>
          </a:p>
          <a:p>
            <a:pPr algn="ctr"/>
            <a:r>
              <a:rPr lang="fi-FI" altLang="fi-FI" sz="4800" b="1" dirty="0">
                <a:solidFill>
                  <a:srgbClr val="C10075"/>
                </a:solidFill>
                <a:latin typeface="Berlin Sans FB Demi" panose="020E0802020502020306" pitchFamily="34" charset="0"/>
              </a:rPr>
              <a:t>Kuinka TEILLÄ ratkotaan arjen pienet valinnat?</a:t>
            </a:r>
          </a:p>
          <a:p>
            <a:endParaRPr lang="fi-FI" dirty="0"/>
          </a:p>
        </p:txBody>
      </p:sp>
      <p:sp>
        <p:nvSpPr>
          <p:cNvPr id="5" name="Tekstiruutu 4"/>
          <p:cNvSpPr txBox="1"/>
          <p:nvPr/>
        </p:nvSpPr>
        <p:spPr>
          <a:xfrm>
            <a:off x="578839" y="1594738"/>
            <a:ext cx="6291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altLang="fi-FI" sz="1600" b="1" dirty="0">
                <a:latin typeface="Verdana" pitchFamily="34" charset="0"/>
              </a:rPr>
              <a:t>Pienet valinnat ratkaisevat </a:t>
            </a:r>
            <a:r>
              <a:rPr lang="fi-FI" altLang="fi-FI" sz="1600" dirty="0">
                <a:latin typeface="Verdana" pitchFamily="34" charset="0"/>
              </a:rPr>
              <a:t>-video  </a:t>
            </a:r>
            <a:r>
              <a:rPr lang="fi-FI" altLang="fi-FI" sz="1600" dirty="0">
                <a:latin typeface="Verdana" pitchFamily="34" charset="0"/>
                <a:hlinkClick r:id="rId3"/>
              </a:rPr>
              <a:t>https://www.youtube.com/watch?v=c05aWjoBtLk</a:t>
            </a:r>
            <a:endParaRPr lang="fi-FI" altLang="fi-FI" sz="160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6162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tsikko 1"/>
          <p:cNvSpPr>
            <a:spLocks noGrp="1"/>
          </p:cNvSpPr>
          <p:nvPr>
            <p:ph type="title"/>
          </p:nvPr>
        </p:nvSpPr>
        <p:spPr>
          <a:xfrm>
            <a:off x="327025" y="390525"/>
            <a:ext cx="8518525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Kaverit mukaan</a:t>
            </a:r>
          </a:p>
        </p:txBody>
      </p:sp>
      <p:sp>
        <p:nvSpPr>
          <p:cNvPr id="25603" name="Rectangle 3"/>
          <p:cNvSpPr txBox="1">
            <a:spLocks/>
          </p:cNvSpPr>
          <p:nvPr/>
        </p:nvSpPr>
        <p:spPr bwMode="auto">
          <a:xfrm>
            <a:off x="627063" y="1513840"/>
            <a:ext cx="72659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Kavereilla on suuri merkitys lasten liikunnan harrastamiseen.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16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Kannusta lastasi liikkumaan kavereiden kanssa ruudun ääressä istumisen ja </a:t>
            </a:r>
            <a:r>
              <a:rPr lang="fi-FI" altLang="fi-FI" sz="1600" dirty="0" err="1">
                <a:latin typeface="Verdana" pitchFamily="34" charset="0"/>
              </a:rPr>
              <a:t>chattailun</a:t>
            </a:r>
            <a:r>
              <a:rPr lang="fi-FI" altLang="fi-FI" sz="1600" dirty="0">
                <a:latin typeface="Verdana" pitchFamily="34" charset="0"/>
              </a:rPr>
              <a:t> sijaan.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6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Liikkuminen voi olla kävelyä puistossa, pyöräilyä lähiympäristössä, rullalautailua kaupungilla tai harrastamista seurassa.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6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b="1" dirty="0">
                <a:latin typeface="Verdana" pitchFamily="34" charset="0"/>
              </a:rPr>
              <a:t>Pääasia on, että lapset </a:t>
            </a:r>
            <a:r>
              <a:rPr lang="fi-FI" altLang="fi-FI" b="1" dirty="0" smtClean="0">
                <a:latin typeface="Verdana" pitchFamily="34" charset="0"/>
              </a:rPr>
              <a:t>ja nuoret liikkuvat</a:t>
            </a:r>
            <a:r>
              <a:rPr lang="fi-FI" altLang="fi-FI" b="1" dirty="0">
                <a:latin typeface="Verdana" pitchFamily="34" charset="0"/>
              </a:rPr>
              <a:t>!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600" dirty="0">
              <a:latin typeface="Verdana" pitchFamily="34" charset="0"/>
            </a:endParaRPr>
          </a:p>
        </p:txBody>
      </p:sp>
      <p:pic>
        <p:nvPicPr>
          <p:cNvPr id="25604" name="Kuva 7" descr="shutterstock_4176741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6600"/>
            <a:ext cx="21812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Kuva 9" descr="shutterstock_1670036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088" y="4546600"/>
            <a:ext cx="22209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Kuva 10" descr="shutterstock_186659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4546600"/>
            <a:ext cx="1811338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Kuva 11" descr="shutterstock_55790740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225" y="4546600"/>
            <a:ext cx="293052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ruutu 8"/>
          <p:cNvSpPr txBox="1"/>
          <p:nvPr/>
        </p:nvSpPr>
        <p:spPr>
          <a:xfrm>
            <a:off x="620785" y="4018327"/>
            <a:ext cx="5251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Mikä muu voisi olla                              ?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751589" y="1018333"/>
            <a:ext cx="50166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Käytä portaita hissin ja liukuportaiden sijaan.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2751589" y="1675019"/>
            <a:ext cx="47649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Pysy välitunnit liikkeessä.</a:t>
            </a:r>
          </a:p>
        </p:txBody>
      </p:sp>
      <p:sp>
        <p:nvSpPr>
          <p:cNvPr id="15" name="Tekstiruutu 14"/>
          <p:cNvSpPr txBox="1"/>
          <p:nvPr/>
        </p:nvSpPr>
        <p:spPr>
          <a:xfrm>
            <a:off x="2751589" y="2345557"/>
            <a:ext cx="3531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Jaloittele istumisen sijaan.</a:t>
            </a:r>
          </a:p>
        </p:txBody>
      </p:sp>
      <p:sp>
        <p:nvSpPr>
          <p:cNvPr id="16" name="Tekstiruutu 15"/>
          <p:cNvSpPr txBox="1"/>
          <p:nvPr/>
        </p:nvSpPr>
        <p:spPr>
          <a:xfrm>
            <a:off x="2751589" y="3053538"/>
            <a:ext cx="53018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Vaihda tänään vartti istumista varttiin liikkumista.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3" y="1597440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" y="2267978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6" y="2980180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590" y="3956136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72" y="940753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27013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474788"/>
            <a:ext cx="6024562" cy="417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kstikehys 4"/>
          <p:cNvSpPr txBox="1">
            <a:spLocks noChangeArrowheads="1"/>
          </p:cNvSpPr>
          <p:nvPr/>
        </p:nvSpPr>
        <p:spPr bwMode="auto">
          <a:xfrm>
            <a:off x="579088" y="1196970"/>
            <a:ext cx="3162650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4400" b="1" dirty="0">
                <a:solidFill>
                  <a:srgbClr val="00A7F2"/>
                </a:solidFill>
                <a:latin typeface="Verdana" pitchFamily="34" charset="0"/>
              </a:rPr>
              <a:t>RAVINTO</a:t>
            </a:r>
          </a:p>
        </p:txBody>
      </p:sp>
      <p:sp>
        <p:nvSpPr>
          <p:cNvPr id="26628" name="Tekstikehys 5"/>
          <p:cNvSpPr txBox="1">
            <a:spLocks noChangeArrowheads="1"/>
          </p:cNvSpPr>
          <p:nvPr/>
        </p:nvSpPr>
        <p:spPr bwMode="auto">
          <a:xfrm>
            <a:off x="3741738" y="5264150"/>
            <a:ext cx="1931987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>
                <a:latin typeface="Verdana" pitchFamily="34" charset="0"/>
              </a:rPr>
              <a:t>liikunta</a:t>
            </a:r>
          </a:p>
        </p:txBody>
      </p:sp>
      <p:sp>
        <p:nvSpPr>
          <p:cNvPr id="26629" name="Tekstikehys 6"/>
          <p:cNvSpPr txBox="1">
            <a:spLocks noChangeArrowheads="1"/>
          </p:cNvSpPr>
          <p:nvPr/>
        </p:nvSpPr>
        <p:spPr bwMode="auto">
          <a:xfrm>
            <a:off x="6777038" y="1443038"/>
            <a:ext cx="11255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>
                <a:latin typeface="Verdana" pitchFamily="34" charset="0"/>
              </a:rPr>
              <a:t>lepo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>
          <a:xfrm>
            <a:off x="801688" y="398463"/>
            <a:ext cx="7399337" cy="998537"/>
          </a:xfrm>
        </p:spPr>
        <p:txBody>
          <a:bodyPr/>
          <a:lstStyle/>
          <a:p>
            <a:pPr marL="342900" indent="-342900">
              <a:spcBef>
                <a:spcPts val="200"/>
              </a:spcBef>
            </a:pPr>
            <a:r>
              <a:rPr lang="fi-FI" altLang="fi-FI" sz="3200" b="1" dirty="0">
                <a:latin typeface="Verdana" pitchFamily="34" charset="0"/>
                <a:ea typeface="ＭＳ Ｐゴシック" pitchFamily="-105" charset="-128"/>
              </a:rPr>
              <a:t>Hyvän ravinnon avulla</a:t>
            </a:r>
          </a:p>
        </p:txBody>
      </p:sp>
      <p:sp>
        <p:nvSpPr>
          <p:cNvPr id="27651" name="Rectangle 3"/>
          <p:cNvSpPr txBox="1">
            <a:spLocks/>
          </p:cNvSpPr>
          <p:nvPr/>
        </p:nvSpPr>
        <p:spPr bwMode="auto">
          <a:xfrm>
            <a:off x="801688" y="1633538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saa apua painonhallintaan, terveellinen syöminen ei lihota.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pysyy virkeänä koko päivän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saa jaksamista liikuntaan, tukea kunnon kehittymiseen ja apua palautumiseen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voi ehkäistä liikuntavammoja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tuotetaan nautintoa ja hyvää oloa 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syntyy mukavia sosiaalisia tilanteita</a:t>
            </a:r>
          </a:p>
        </p:txBody>
      </p:sp>
      <p:pic>
        <p:nvPicPr>
          <p:cNvPr id="27654" name="Kuva 7" descr="shutterstock_5956159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25" y="4914000"/>
            <a:ext cx="1344475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Kuva 10" descr="shutterstock_621115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914000"/>
            <a:ext cx="1523153" cy="19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738" y="4914000"/>
            <a:ext cx="2021897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562" y="4914000"/>
            <a:ext cx="2653526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088" y="4914000"/>
            <a:ext cx="1781437" cy="19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Ylipaino</a:t>
            </a:r>
          </a:p>
        </p:txBody>
      </p:sp>
      <p:sp>
        <p:nvSpPr>
          <p:cNvPr id="29699" name="Rectangle 3"/>
          <p:cNvSpPr txBox="1">
            <a:spLocks/>
          </p:cNvSpPr>
          <p:nvPr/>
        </p:nvSpPr>
        <p:spPr bwMode="auto">
          <a:xfrm>
            <a:off x="914400" y="1520825"/>
            <a:ext cx="8051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269875" indent="-2698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727075" indent="-26987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1.- ja 5.-luokkalaisista 13 % on ylipainoisia. </a:t>
            </a:r>
            <a:r>
              <a:rPr lang="fi-FI" altLang="fi-FI" sz="2000" dirty="0" smtClean="0">
                <a:latin typeface="Verdana" pitchFamily="34" charset="0"/>
              </a:rPr>
              <a:t/>
            </a:r>
            <a:br>
              <a:rPr lang="fi-FI" altLang="fi-FI" sz="2000" dirty="0" smtClean="0">
                <a:latin typeface="Verdana" pitchFamily="34" charset="0"/>
              </a:rPr>
            </a:br>
            <a:r>
              <a:rPr lang="fi-FI" altLang="fi-FI" sz="800" dirty="0" smtClean="0">
                <a:latin typeface="Verdana" pitchFamily="34" charset="0"/>
              </a:rPr>
              <a:t> </a:t>
            </a:r>
            <a:endParaRPr lang="fi-FI" altLang="fi-FI" sz="8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8</a:t>
            </a:r>
            <a:r>
              <a:rPr lang="fi-FI" altLang="fi-FI" sz="2000" dirty="0" smtClean="0">
                <a:latin typeface="Verdana" pitchFamily="34" charset="0"/>
              </a:rPr>
              <a:t>.</a:t>
            </a:r>
            <a:r>
              <a:rPr lang="fi-FI" altLang="fi-FI" sz="2000" dirty="0" smtClean="0">
                <a:latin typeface="Verdana"/>
                <a:ea typeface="Verdana"/>
                <a:cs typeface="Verdana"/>
              </a:rPr>
              <a:t>‒</a:t>
            </a:r>
            <a:r>
              <a:rPr lang="fi-FI" altLang="fi-FI" sz="2000" dirty="0" smtClean="0">
                <a:latin typeface="Verdana" pitchFamily="34" charset="0"/>
              </a:rPr>
              <a:t>9.-luokkalaisista </a:t>
            </a:r>
            <a:r>
              <a:rPr lang="fi-FI" altLang="fi-FI" sz="2000" dirty="0">
                <a:latin typeface="Verdana" pitchFamily="34" charset="0"/>
              </a:rPr>
              <a:t>pojista </a:t>
            </a:r>
            <a:r>
              <a:rPr lang="fi-FI" altLang="fi-FI" sz="2000" dirty="0" smtClean="0">
                <a:latin typeface="Verdana" pitchFamily="34" charset="0"/>
              </a:rPr>
              <a:t>19 % </a:t>
            </a:r>
            <a:r>
              <a:rPr lang="fi-FI" altLang="fi-FI" sz="2000" dirty="0">
                <a:latin typeface="Verdana" pitchFamily="34" charset="0"/>
              </a:rPr>
              <a:t>ja tytöistä </a:t>
            </a:r>
            <a:r>
              <a:rPr lang="fi-FI" altLang="fi-FI" sz="2000" dirty="0" smtClean="0">
                <a:latin typeface="Verdana" pitchFamily="34" charset="0"/>
              </a:rPr>
              <a:t>13 % </a:t>
            </a:r>
            <a:r>
              <a:rPr lang="fi-FI" altLang="fi-FI" sz="2000" dirty="0">
                <a:latin typeface="Verdana" pitchFamily="34" charset="0"/>
              </a:rPr>
              <a:t>on ylipainoisia</a:t>
            </a:r>
            <a:r>
              <a:rPr lang="fi-FI" altLang="fi-FI" sz="2000" dirty="0" smtClean="0">
                <a:latin typeface="Verdana" pitchFamily="34" charset="0"/>
              </a:rPr>
              <a:t>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800" dirty="0" smtClean="0">
                <a:latin typeface="Verdana" pitchFamily="34" charset="0"/>
              </a:rPr>
              <a:t> </a:t>
            </a:r>
            <a:endParaRPr lang="fi-FI" altLang="fi-FI" sz="8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 smtClean="0">
                <a:latin typeface="Verdana" pitchFamily="34" charset="0"/>
              </a:rPr>
              <a:t>Suomalaisten </a:t>
            </a:r>
            <a:r>
              <a:rPr lang="fi-FI" altLang="fi-FI" sz="2000" dirty="0">
                <a:latin typeface="Verdana" pitchFamily="34" charset="0"/>
              </a:rPr>
              <a:t>lasten ja nuorten ylipainoisuus on yli kaksinkertaistunut 25 vuodessa</a:t>
            </a:r>
            <a:r>
              <a:rPr lang="fi-FI" altLang="fi-FI" sz="2000" dirty="0" smtClean="0">
                <a:latin typeface="Verdana" pitchFamily="34" charset="0"/>
              </a:rPr>
              <a:t>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800" dirty="0" smtClean="0">
                <a:latin typeface="Verdana" pitchFamily="34" charset="0"/>
              </a:rPr>
              <a:t> </a:t>
            </a:r>
            <a:endParaRPr lang="fi-FI" altLang="fi-FI" sz="8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 smtClean="0">
                <a:latin typeface="Verdana" pitchFamily="34" charset="0"/>
              </a:rPr>
              <a:t>Lapsuusiän </a:t>
            </a:r>
            <a:r>
              <a:rPr lang="fi-FI" altLang="fi-FI" sz="2000" dirty="0">
                <a:latin typeface="Verdana" pitchFamily="34" charset="0"/>
              </a:rPr>
              <a:t>lihavuudella on taipumus jatkua aikuisikään</a:t>
            </a:r>
            <a:r>
              <a:rPr lang="fi-FI" altLang="fi-FI" sz="2000" dirty="0" smtClean="0">
                <a:latin typeface="Verdana" pitchFamily="34" charset="0"/>
              </a:rPr>
              <a:t>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800" dirty="0" smtClean="0">
                <a:latin typeface="Verdana" pitchFamily="34" charset="0"/>
              </a:rPr>
              <a:t>  </a:t>
            </a:r>
            <a:endParaRPr lang="fi-FI" altLang="fi-FI" sz="8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Ylipaino on riskitekijä lukuisille kroonisille sairauksille: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sydän- ja verisuonisairaudet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tyypin 2 diabetes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tuki- ja liikuntaelinsairaudet.</a:t>
            </a:r>
          </a:p>
        </p:txBody>
      </p:sp>
      <p:sp>
        <p:nvSpPr>
          <p:cNvPr id="29700" name="Tekstikehys 4"/>
          <p:cNvSpPr txBox="1">
            <a:spLocks noChangeArrowheads="1"/>
          </p:cNvSpPr>
          <p:nvPr/>
        </p:nvSpPr>
        <p:spPr bwMode="auto">
          <a:xfrm>
            <a:off x="2633663" y="6291463"/>
            <a:ext cx="51927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>Nuorten terveystapatutkimus 1977-2003</a:t>
            </a:r>
          </a:p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>Kouluterveyskysely 2015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87" y="1073791"/>
            <a:ext cx="8575374" cy="5094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 rot="21320651">
            <a:off x="1137344" y="2273416"/>
            <a:ext cx="68118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Mieti kulunutta viikkoa. Onko SINUN lapsellasi ollut liikunta, ravinto ja lepo tasapainossa sen aikana?</a:t>
            </a:r>
          </a:p>
        </p:txBody>
      </p:sp>
    </p:spTree>
    <p:extLst>
      <p:ext uri="{BB962C8B-B14F-4D97-AF65-F5344CB8AC3E}">
        <p14:creationId xmlns="" xmlns:p14="http://schemas.microsoft.com/office/powerpoint/2010/main" val="7744468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425" y="3120706"/>
            <a:ext cx="2490575" cy="3737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5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Terve järki riittää</a:t>
            </a:r>
          </a:p>
        </p:txBody>
      </p:sp>
      <p:sp>
        <p:nvSpPr>
          <p:cNvPr id="45059" name="Rectangle 3"/>
          <p:cNvSpPr txBox="1">
            <a:spLocks/>
          </p:cNvSpPr>
          <p:nvPr/>
        </p:nvSpPr>
        <p:spPr bwMode="auto">
          <a:xfrm>
            <a:off x="67112" y="1585912"/>
            <a:ext cx="7583648" cy="18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Syö säännöllisesti, tee fiksuja valintoja ja noudata lautasmallia. Arkiset rutiinit ratkaisevat.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Hyvässä syömisessä yhdistyvät ruuan terveellisyys, monipuolisuus ja ruoasta nauttiminen.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Rento sallivuus takaa parhaan lopputuloksen. Herkuttelulle on omat paikkansa – mutta ei joka päivä.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462" y="4937178"/>
            <a:ext cx="310991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uorakulmio 1"/>
          <p:cNvSpPr/>
          <p:nvPr/>
        </p:nvSpPr>
        <p:spPr>
          <a:xfrm rot="21016767">
            <a:off x="2914374" y="5330519"/>
            <a:ext cx="3516627" cy="715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altLang="fi-FI" sz="2000" dirty="0">
                <a:solidFill>
                  <a:prstClr val="black"/>
                </a:solidFill>
              </a:rPr>
              <a:t>Se </a:t>
            </a:r>
            <a:r>
              <a:rPr lang="fi-FI" altLang="fi-FI" sz="2000" dirty="0" smtClean="0">
                <a:solidFill>
                  <a:prstClr val="black"/>
                </a:solidFill>
              </a:rPr>
              <a:t>minkä syö, </a:t>
            </a:r>
            <a:r>
              <a:rPr lang="fi-FI" altLang="fi-FI" sz="2000" dirty="0">
                <a:solidFill>
                  <a:prstClr val="black"/>
                </a:solidFill>
              </a:rPr>
              <a:t/>
            </a:r>
            <a:br>
              <a:rPr lang="fi-FI" altLang="fi-FI" sz="2000" dirty="0">
                <a:solidFill>
                  <a:prstClr val="black"/>
                </a:solidFill>
              </a:rPr>
            </a:br>
            <a:r>
              <a:rPr lang="fi-FI" altLang="fi-FI" sz="2000" dirty="0" smtClean="0">
                <a:solidFill>
                  <a:prstClr val="black"/>
                </a:solidFill>
              </a:rPr>
              <a:t>tulee </a:t>
            </a:r>
            <a:r>
              <a:rPr lang="fi-FI" altLang="fi-FI" sz="2000" dirty="0">
                <a:solidFill>
                  <a:prstClr val="black"/>
                </a:solidFill>
              </a:rPr>
              <a:t>myös kuluttaa.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009" y="2584816"/>
            <a:ext cx="3624903" cy="3736654"/>
          </a:xfrm>
          <a:prstGeom prst="rect">
            <a:avLst/>
          </a:prstGeom>
        </p:spPr>
      </p:pic>
      <p:sp>
        <p:nvSpPr>
          <p:cNvPr id="3072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Säännöllinen ateriarytmi</a:t>
            </a:r>
          </a:p>
        </p:txBody>
      </p:sp>
      <p:sp>
        <p:nvSpPr>
          <p:cNvPr id="30723" name="Rectangle 3"/>
          <p:cNvSpPr txBox="1">
            <a:spLocks/>
          </p:cNvSpPr>
          <p:nvPr/>
        </p:nvSpPr>
        <p:spPr bwMode="auto">
          <a:xfrm>
            <a:off x="606425" y="1404938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Yhdellä aterialla jaksaa noin </a:t>
            </a:r>
            <a:r>
              <a:rPr lang="fi-FI" altLang="fi-FI" b="1" dirty="0">
                <a:solidFill>
                  <a:srgbClr val="C10075"/>
                </a:solidFill>
                <a:latin typeface="Verdana" pitchFamily="34" charset="0"/>
              </a:rPr>
              <a:t>3</a:t>
            </a:r>
            <a:r>
              <a:rPr lang="fi-FI" altLang="fi-FI" dirty="0">
                <a:solidFill>
                  <a:srgbClr val="C10075"/>
                </a:solidFill>
                <a:latin typeface="Verdana" pitchFamily="34" charset="0"/>
              </a:rPr>
              <a:t> </a:t>
            </a:r>
            <a:r>
              <a:rPr lang="fi-FI" altLang="fi-FI" dirty="0">
                <a:latin typeface="Verdana" pitchFamily="34" charset="0"/>
              </a:rPr>
              <a:t>tuntia eteenpäin.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Syö vähintään </a:t>
            </a:r>
            <a:r>
              <a:rPr lang="fi-FI" altLang="fi-FI" b="1" dirty="0">
                <a:solidFill>
                  <a:srgbClr val="C10075"/>
                </a:solidFill>
                <a:latin typeface="Verdana" pitchFamily="34" charset="0"/>
              </a:rPr>
              <a:t>5</a:t>
            </a:r>
            <a:r>
              <a:rPr lang="fi-FI" altLang="fi-FI" dirty="0">
                <a:solidFill>
                  <a:srgbClr val="C10075"/>
                </a:solidFill>
                <a:latin typeface="Verdana" pitchFamily="34" charset="0"/>
              </a:rPr>
              <a:t> </a:t>
            </a:r>
            <a:r>
              <a:rPr lang="fi-FI" altLang="fi-FI" dirty="0">
                <a:latin typeface="Verdana" pitchFamily="34" charset="0"/>
              </a:rPr>
              <a:t>ateriaa päivässä - näin verensokeri pysyy tasaisena ja vireystaso yllä.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Kun syö kunnon ruokaa, ei tarvitse napostella.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18139" y="677670"/>
            <a:ext cx="8586321" cy="5160422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65924">
            <a:off x="795902" y="2138290"/>
            <a:ext cx="72307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Noudatetaanko TEILLÄ säännöllistä ateriarytmiä?</a:t>
            </a:r>
          </a:p>
        </p:txBody>
      </p:sp>
    </p:spTree>
    <p:extLst>
      <p:ext uri="{BB962C8B-B14F-4D97-AF65-F5344CB8AC3E}">
        <p14:creationId xmlns="" xmlns:p14="http://schemas.microsoft.com/office/powerpoint/2010/main" val="1110002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tsikko 1"/>
          <p:cNvSpPr>
            <a:spLocks noGrp="1"/>
          </p:cNvSpPr>
          <p:nvPr>
            <p:ph type="title"/>
          </p:nvPr>
        </p:nvSpPr>
        <p:spPr>
          <a:xfrm>
            <a:off x="457200" y="195263"/>
            <a:ext cx="8229600" cy="998537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Ravintoaineita monipuolisesti</a:t>
            </a:r>
          </a:p>
        </p:txBody>
      </p:sp>
      <p:sp>
        <p:nvSpPr>
          <p:cNvPr id="32771" name="Rectangle 3"/>
          <p:cNvSpPr txBox="1">
            <a:spLocks/>
          </p:cNvSpPr>
          <p:nvPr/>
        </p:nvSpPr>
        <p:spPr bwMode="auto">
          <a:xfrm>
            <a:off x="531813" y="1390650"/>
            <a:ext cx="8154987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5541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r>
              <a:rPr lang="fi-FI" altLang="fi-FI" sz="2000" b="1" dirty="0">
                <a:latin typeface="Verdana" pitchFamily="34" charset="0"/>
              </a:rPr>
              <a:t>Hiilihydraatit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Täysjyvätuotteet ja kuidut ovat tärkeä osa ruokavaliota.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Kasviksia tulisi syödä puoli kiloa päivässä eli yhteensä kuusi kourallista, viittä eri väriä. 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Vähennä sokerin ja vaalean viljan käyttöä.</a:t>
            </a:r>
            <a:endParaRPr lang="fi-FI" altLang="fi-FI" sz="11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r>
              <a:rPr lang="fi-FI" altLang="fi-FI" sz="2000" b="1" dirty="0">
                <a:latin typeface="Verdana" pitchFamily="34" charset="0"/>
              </a:rPr>
              <a:t>Proteiinit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Käytä punaista lihaa kohtuudella.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Maitotuotteita tarvitaan kasvuun ja luiden vahvistumiseen.</a:t>
            </a:r>
            <a:endParaRPr lang="fi-FI" altLang="fi-FI" sz="11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r>
              <a:rPr lang="fi-FI" altLang="fi-FI" sz="2000" b="1" dirty="0">
                <a:latin typeface="Verdana" pitchFamily="34" charset="0"/>
              </a:rPr>
              <a:t>Rasvat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Suosi kasvi- ja kalarasvoja.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pic>
        <p:nvPicPr>
          <p:cNvPr id="32772" name="Picture 5" descr="C:\Users\Oksanen\Pictures\Shutterstock\Ravinto\shutterstock_31862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5200650"/>
            <a:ext cx="24892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7" descr="C:\Users\Oksanen\Pictures\Shutterstock\Ravinto\shutterstock_2467762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75" y="5200650"/>
            <a:ext cx="18669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9" descr="C:\Users\Oksanen\Pictures\Shutterstock\Ravinto\shutterstock_4008082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900" y="5200650"/>
            <a:ext cx="12779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 descr="C:\Users\Oksanen\Pictures\Shutterstock\Ravinto\shutterstock_557373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95888"/>
            <a:ext cx="1958975" cy="167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6" descr="C:\Users\Oksanen\Pictures\Shutterstock\Ravinto\shutterstock_2467762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5195888"/>
            <a:ext cx="1978025" cy="166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Lautasmalli</a:t>
            </a:r>
          </a:p>
        </p:txBody>
      </p:sp>
      <p:sp>
        <p:nvSpPr>
          <p:cNvPr id="31747" name="Rectangle 3"/>
          <p:cNvSpPr txBox="1">
            <a:spLocks/>
          </p:cNvSpPr>
          <p:nvPr/>
        </p:nvSpPr>
        <p:spPr bwMode="auto">
          <a:xfrm>
            <a:off x="914400" y="1389063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Lautasmalli auttaa hahmottamaan, mitä kaikkea ja missä suhteessa terveellisen aterian tulisi sisältää.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Käytä lautasmallia monipuolisten aterioiden ja välipalojen rakentamiseen.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graphicFrame>
        <p:nvGraphicFramePr>
          <p:cNvPr id="17" name="Kaavio 16"/>
          <p:cNvGraphicFramePr/>
          <p:nvPr>
            <p:extLst>
              <p:ext uri="{D42A27DB-BD31-4B8C-83A1-F6EECF244321}">
                <p14:modId xmlns="" xmlns:p14="http://schemas.microsoft.com/office/powerpoint/2010/main" val="1209592296"/>
              </p:ext>
            </p:extLst>
          </p:nvPr>
        </p:nvGraphicFramePr>
        <p:xfrm>
          <a:off x="1842528" y="2718032"/>
          <a:ext cx="5246169" cy="328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Ellipsi 17"/>
          <p:cNvSpPr>
            <a:spLocks noChangeAspect="1"/>
          </p:cNvSpPr>
          <p:nvPr/>
        </p:nvSpPr>
        <p:spPr>
          <a:xfrm>
            <a:off x="5914239" y="3154261"/>
            <a:ext cx="720000" cy="72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i-FI" sz="1050" b="1" dirty="0"/>
          </a:p>
        </p:txBody>
      </p:sp>
      <p:sp>
        <p:nvSpPr>
          <p:cNvPr id="19" name="Ellipsi 18"/>
          <p:cNvSpPr/>
          <p:nvPr/>
        </p:nvSpPr>
        <p:spPr>
          <a:xfrm rot="19370044">
            <a:off x="2317834" y="4821790"/>
            <a:ext cx="765552" cy="1035461"/>
          </a:xfrm>
          <a:prstGeom prst="ellipse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Tekstiruutu 19"/>
          <p:cNvSpPr txBox="1"/>
          <p:nvPr/>
        </p:nvSpPr>
        <p:spPr>
          <a:xfrm>
            <a:off x="5854788" y="3252651"/>
            <a:ext cx="838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>
                <a:solidFill>
                  <a:schemeClr val="bg1"/>
                </a:solidFill>
              </a:rPr>
              <a:t>Maitoa</a:t>
            </a:r>
          </a:p>
          <a:p>
            <a:r>
              <a:rPr lang="fi-FI" sz="1400" b="1" dirty="0">
                <a:solidFill>
                  <a:schemeClr val="bg1"/>
                </a:solidFill>
              </a:rPr>
              <a:t>Vettä </a:t>
            </a:r>
          </a:p>
        </p:txBody>
      </p:sp>
      <p:sp>
        <p:nvSpPr>
          <p:cNvPr id="21" name="Tekstiruutu 20"/>
          <p:cNvSpPr txBox="1"/>
          <p:nvPr/>
        </p:nvSpPr>
        <p:spPr>
          <a:xfrm>
            <a:off x="2222437" y="5170243"/>
            <a:ext cx="956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Leipää</a:t>
            </a:r>
            <a:r>
              <a:rPr lang="fi-FI" sz="1600" dirty="0"/>
              <a:t>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4693640" y="3360372"/>
            <a:ext cx="1082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b="1" dirty="0">
                <a:solidFill>
                  <a:schemeClr val="bg1"/>
                </a:solidFill>
              </a:rPr>
              <a:t>Riisiä</a:t>
            </a:r>
          </a:p>
          <a:p>
            <a:pPr algn="l"/>
            <a:r>
              <a:rPr lang="fi-FI" sz="1600" b="1" dirty="0">
                <a:solidFill>
                  <a:schemeClr val="bg1"/>
                </a:solidFill>
              </a:rPr>
              <a:t>Pastaa</a:t>
            </a:r>
          </a:p>
          <a:p>
            <a:pPr algn="l"/>
            <a:r>
              <a:rPr lang="fi-FI" sz="1600" b="1" dirty="0">
                <a:solidFill>
                  <a:schemeClr val="bg1"/>
                </a:solidFill>
              </a:rPr>
              <a:t>Perunaa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3710031" y="4840448"/>
            <a:ext cx="1524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>
                <a:solidFill>
                  <a:schemeClr val="bg1"/>
                </a:solidFill>
              </a:rPr>
              <a:t>Kasviksia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Koululounas</a:t>
            </a:r>
          </a:p>
        </p:txBody>
      </p:sp>
      <p:sp>
        <p:nvSpPr>
          <p:cNvPr id="33795" name="Rectangle 3"/>
          <p:cNvSpPr txBox="1">
            <a:spLocks/>
          </p:cNvSpPr>
          <p:nvPr/>
        </p:nvSpPr>
        <p:spPr bwMode="auto">
          <a:xfrm>
            <a:off x="587375" y="1390650"/>
            <a:ext cx="79311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Lounas on päivän tärkein ateria</a:t>
            </a:r>
            <a:r>
              <a:rPr lang="fi-FI" altLang="fi-FI" sz="2000" dirty="0" smtClean="0">
                <a:latin typeface="Verdana" pitchFamily="34" charset="0"/>
              </a:rPr>
              <a:t>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8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Kouluruoka on ravitsemussuositukset täyttävää perusruokaa.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8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Noin 30 % nuorista </a:t>
            </a:r>
            <a:r>
              <a:rPr lang="fi-FI" altLang="fi-FI" sz="2000" b="1" dirty="0">
                <a:latin typeface="Verdana" pitchFamily="34" charset="0"/>
              </a:rPr>
              <a:t>ei syö koululounasta päivittäin</a:t>
            </a:r>
            <a:r>
              <a:rPr lang="fi-FI" altLang="fi-FI" sz="2000" dirty="0">
                <a:latin typeface="Verdana" pitchFamily="34" charset="0"/>
              </a:rPr>
              <a:t>.</a:t>
            </a:r>
            <a:r>
              <a:rPr lang="fi-FI" altLang="fi-FI" sz="2000" b="1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800" b="1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Noin 70 % niistä, jotka käyvät kouluruokailussa, </a:t>
            </a:r>
            <a:br>
              <a:rPr lang="fi-FI" altLang="fi-FI" sz="2000" dirty="0">
                <a:latin typeface="Verdana" pitchFamily="34" charset="0"/>
              </a:rPr>
            </a:br>
            <a:r>
              <a:rPr lang="fi-FI" altLang="fi-FI" sz="2000" b="1" dirty="0">
                <a:latin typeface="Verdana" pitchFamily="34" charset="0"/>
              </a:rPr>
              <a:t>ei syö kaikkia aterian osia</a:t>
            </a:r>
            <a:r>
              <a:rPr lang="fi-FI" altLang="fi-FI" sz="2000" dirty="0">
                <a:latin typeface="Verdana" pitchFamily="34" charset="0"/>
              </a:rPr>
              <a:t>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2200" b="1" dirty="0">
                <a:latin typeface="Verdana" pitchFamily="34" charset="0"/>
              </a:rPr>
              <a:t>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56158" y="4601696"/>
            <a:ext cx="358784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defTabSz="914400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r>
              <a:rPr lang="fi-FI" altLang="fi-FI" sz="1100" dirty="0">
                <a:latin typeface="Verdana" pitchFamily="34" charset="0"/>
              </a:rPr>
              <a:t>Suomalaisnuorten kouluaikainen ateriointi 2012</a:t>
            </a:r>
          </a:p>
        </p:txBody>
      </p:sp>
      <p:pic>
        <p:nvPicPr>
          <p:cNvPr id="33797" name="Picture 5" descr="C:\Users\Oksanen\Pictures\Shutterstock\Ravinto\shutterstock_3142547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663" y="4873625"/>
            <a:ext cx="3462337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6" descr="C:\Users\Oksanen\Pictures\Shutterstock\Ravinto\shutterstock_2874158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3625"/>
            <a:ext cx="3224213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C:\Users\Oksanen\Pictures\Shutterstock\Ravinto\shutterstock_2249428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4873625"/>
            <a:ext cx="24574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ikehys 4"/>
          <p:cNvSpPr txBox="1">
            <a:spLocks noChangeArrowheads="1"/>
          </p:cNvSpPr>
          <p:nvPr/>
        </p:nvSpPr>
        <p:spPr bwMode="auto">
          <a:xfrm>
            <a:off x="5556158" y="4324697"/>
            <a:ext cx="212090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200" dirty="0">
                <a:latin typeface="Verdana" pitchFamily="34" charset="0"/>
              </a:rPr>
              <a:t>Kouluterveyskysely 2015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Miltä koululounas näyttää?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 cstate="screen">
            <a:lum bright="10000" contrast="2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09825"/>
            <a:ext cx="298767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3"/>
          <p:cNvSpPr txBox="1">
            <a:spLocks/>
          </p:cNvSpPr>
          <p:nvPr/>
        </p:nvSpPr>
        <p:spPr bwMode="auto">
          <a:xfrm>
            <a:off x="4572000" y="1538288"/>
            <a:ext cx="33115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>
              <a:spcBef>
                <a:spcPts val="200"/>
              </a:spcBef>
              <a:buClr>
                <a:srgbClr val="C10075"/>
              </a:buClr>
            </a:pPr>
            <a:r>
              <a:rPr lang="fi-FI" altLang="fi-FI" sz="2400">
                <a:latin typeface="Verdana" pitchFamily="34" charset="0"/>
              </a:rPr>
              <a:t>tyypillisiä koululounaita</a:t>
            </a:r>
          </a:p>
        </p:txBody>
      </p:sp>
      <p:sp>
        <p:nvSpPr>
          <p:cNvPr id="34821" name="Rectangle 3"/>
          <p:cNvSpPr txBox="1">
            <a:spLocks/>
          </p:cNvSpPr>
          <p:nvPr/>
        </p:nvSpPr>
        <p:spPr bwMode="auto">
          <a:xfrm>
            <a:off x="328613" y="1566863"/>
            <a:ext cx="3116262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>
              <a:spcBef>
                <a:spcPts val="200"/>
              </a:spcBef>
              <a:buClr>
                <a:srgbClr val="C10075"/>
              </a:buClr>
            </a:pPr>
            <a:r>
              <a:rPr lang="fi-FI" altLang="fi-FI" sz="2400">
                <a:latin typeface="Verdana" pitchFamily="34" charset="0"/>
              </a:rPr>
              <a:t>suositusten mukainen lounas</a:t>
            </a:r>
          </a:p>
        </p:txBody>
      </p:sp>
      <p:sp>
        <p:nvSpPr>
          <p:cNvPr id="34822" name="TextBox 4"/>
          <p:cNvSpPr txBox="1">
            <a:spLocks noChangeArrowheads="1"/>
          </p:cNvSpPr>
          <p:nvPr/>
        </p:nvSpPr>
        <p:spPr bwMode="auto">
          <a:xfrm>
            <a:off x="3660775" y="6354763"/>
            <a:ext cx="26495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defTabSz="914400" eaLnBrk="1" hangingPunct="1"/>
            <a:r>
              <a:rPr lang="fi-FI" altLang="fi-FI" sz="1200">
                <a:latin typeface="Verdana" pitchFamily="34" charset="0"/>
              </a:rPr>
              <a:t>Järki palaa, 2008 </a:t>
            </a:r>
          </a:p>
        </p:txBody>
      </p:sp>
      <p:pic>
        <p:nvPicPr>
          <p:cNvPr id="34823" name="Kuva 8" descr="koululounas-lautaskuvat-pelkkäkastik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4052888"/>
            <a:ext cx="211455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Kuva 9" descr="koululounas-lautaskuvat-eikasviksi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4043363"/>
            <a:ext cx="211455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Kuva 10" descr="koululounas-lautaskuvat-murusia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863" y="2543175"/>
            <a:ext cx="211455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6" name="Kuva 11" descr="koululounas-lautaskuvat-leipää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313" y="2543175"/>
            <a:ext cx="214153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2738">
            <a:off x="277713" y="699499"/>
            <a:ext cx="8646948" cy="5085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2" name="Otsikko 1"/>
          <p:cNvSpPr>
            <a:spLocks noGrp="1"/>
          </p:cNvSpPr>
          <p:nvPr>
            <p:ph type="ctrTitle"/>
          </p:nvPr>
        </p:nvSpPr>
        <p:spPr>
          <a:xfrm rot="21366154">
            <a:off x="461354" y="1472661"/>
            <a:ext cx="8279667" cy="2595999"/>
          </a:xfrm>
        </p:spPr>
        <p:txBody>
          <a:bodyPr/>
          <a:lstStyle/>
          <a:p>
            <a:r>
              <a:rPr lang="fi-FI" altLang="fi-FI" sz="4000" b="1" dirty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  <a:t>Tiedätkö SINÄ</a:t>
            </a:r>
            <a:br>
              <a:rPr lang="fi-FI" altLang="fi-FI" sz="4000" b="1" dirty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</a:br>
            <a:r>
              <a:rPr lang="fi-FI" altLang="fi-FI" sz="4000" b="1" dirty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  <a:t>millaiselta lapsesi </a:t>
            </a:r>
            <a:r>
              <a:rPr lang="fi-FI" altLang="fi-FI" sz="4000" b="1" dirty="0" smtClean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  <a:t/>
            </a:r>
            <a:br>
              <a:rPr lang="fi-FI" altLang="fi-FI" sz="4000" b="1" dirty="0" smtClean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</a:br>
            <a:r>
              <a:rPr lang="fi-FI" altLang="fi-FI" sz="4000" b="1" dirty="0" smtClean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  <a:t>lounastarjotin näyttää</a:t>
            </a:r>
            <a:r>
              <a:rPr lang="fi-FI" altLang="fi-FI" sz="4000" b="1" dirty="0">
                <a:solidFill>
                  <a:srgbClr val="C10075"/>
                </a:solidFill>
                <a:latin typeface="Berlin Sans FB Demi" panose="020E0802020502020306" pitchFamily="34" charset="0"/>
                <a:ea typeface="ＭＳ Ｐゴシック" pitchFamily="-105" charset="-128"/>
              </a:rPr>
              <a:t>?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Koulun rooli</a:t>
            </a:r>
          </a:p>
        </p:txBody>
      </p:sp>
      <p:sp>
        <p:nvSpPr>
          <p:cNvPr id="44035" name="Rectangle 3"/>
          <p:cNvSpPr txBox="1">
            <a:spLocks/>
          </p:cNvSpPr>
          <p:nvPr/>
        </p:nvSpPr>
        <p:spPr bwMode="auto">
          <a:xfrm>
            <a:off x="914400" y="1604963"/>
            <a:ext cx="77724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Koululounas on päivän tärkein ateria. </a:t>
            </a:r>
            <a:endParaRPr lang="fi-FI" altLang="fi-FI" dirty="0">
              <a:latin typeface="Verdana" pitchFamily="34" charset="0"/>
            </a:endParaRP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Lounaalla tankataan energiavarastot iltapäivää varten.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Onko koulun ruokala viihtyisä?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Onnistuuko lautasmallin kokoaminen joka päivä?</a:t>
            </a:r>
            <a:r>
              <a:rPr lang="fi-FI" altLang="fi-FI" dirty="0">
                <a:latin typeface="Verdana" pitchFamily="34" charset="0"/>
              </a:rPr>
              <a:t/>
            </a:r>
            <a:br>
              <a:rPr lang="fi-FI" altLang="fi-FI" dirty="0">
                <a:latin typeface="Verdana" pitchFamily="34" charset="0"/>
              </a:rPr>
            </a:br>
            <a:endParaRPr lang="fi-FI" altLang="fi-FI" sz="9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Koulussa tarjotaan fiksuja välipaloja.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Oppilaskunnan kioskissa myydään terveellisiä vaihtoehtoja.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Ruokalasta tai automaateista saa monipuolisia välipaloja.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Välipalapassi tms.</a:t>
            </a:r>
            <a:r>
              <a:rPr lang="fi-FI" altLang="fi-FI" dirty="0">
                <a:latin typeface="Verdana" pitchFamily="34" charset="0"/>
              </a:rPr>
              <a:t/>
            </a:r>
            <a:br>
              <a:rPr lang="fi-FI" altLang="fi-FI" dirty="0">
                <a:latin typeface="Verdana" pitchFamily="34" charset="0"/>
              </a:rPr>
            </a:br>
            <a:r>
              <a:rPr lang="fi-FI" altLang="fi-FI" sz="1000" dirty="0">
                <a:latin typeface="Verdana" pitchFamily="34" charset="0"/>
              </a:rPr>
              <a:t>  </a:t>
            </a:r>
            <a:endParaRPr lang="fi-FI" altLang="fi-FI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Opetus ja koulun käytännöt kulkevat käsikädessä. 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Limsa-automaatit ja energiajuomat eivät kuulu kouluun.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Kun koulusta saa hyvää välipalaa ei tarvitse lähteä kioskille tai kauppaan.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sp>
        <p:nvSpPr>
          <p:cNvPr id="2" name="Tekstiruutu 1"/>
          <p:cNvSpPr txBox="1"/>
          <p:nvPr/>
        </p:nvSpPr>
        <p:spPr>
          <a:xfrm rot="21089944">
            <a:off x="419449" y="2211971"/>
            <a:ext cx="3506598" cy="2308324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Opettaja, täydennä tähän miten teidän koulussa huolehditaan oppilaiden terveellisestä ja monipuolisesta ravitsemuksesta.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Otsikko 1"/>
          <p:cNvSpPr>
            <a:spLocks noGrp="1"/>
          </p:cNvSpPr>
          <p:nvPr>
            <p:ph type="title"/>
          </p:nvPr>
        </p:nvSpPr>
        <p:spPr>
          <a:xfrm>
            <a:off x="168275" y="390525"/>
            <a:ext cx="8797925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Vanhemman rooli</a:t>
            </a:r>
          </a:p>
        </p:txBody>
      </p:sp>
      <p:sp>
        <p:nvSpPr>
          <p:cNvPr id="43011" name="Rectangle 3"/>
          <p:cNvSpPr txBox="1">
            <a:spLocks/>
          </p:cNvSpPr>
          <p:nvPr/>
        </p:nvSpPr>
        <p:spPr bwMode="auto">
          <a:xfrm>
            <a:off x="1716088" y="1782763"/>
            <a:ext cx="7100887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Aikuinen on 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roolimalli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ostospäätösten tekijä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jääkaapin täyttäjä.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endParaRPr lang="fi-FI" altLang="fi-FI" sz="700" dirty="0">
              <a:latin typeface="Verdana" pitchFamily="34" charset="0"/>
            </a:endParaRPr>
          </a:p>
          <a:p>
            <a:pPr marL="800100" lvl="1" indent="-342900" algn="l">
              <a:spcBef>
                <a:spcPts val="200"/>
              </a:spcBef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altLang="fi-FI" sz="2000" dirty="0" smtClean="0">
                <a:latin typeface="Verdana" pitchFamily="34" charset="0"/>
              </a:rPr>
              <a:t>Päivittäinen </a:t>
            </a:r>
            <a:r>
              <a:rPr lang="fi-FI" altLang="fi-FI" sz="2000" dirty="0">
                <a:latin typeface="Verdana" pitchFamily="34" charset="0"/>
              </a:rPr>
              <a:t>lämmin ateria valmistetaan kotona ja nautitaan yhdessä.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800" dirty="0">
              <a:latin typeface="Verdana" pitchFamily="34" charset="0"/>
            </a:endParaRPr>
          </a:p>
          <a:p>
            <a:pPr marL="800100" lvl="1" indent="-342900" algn="l">
              <a:spcBef>
                <a:spcPts val="200"/>
              </a:spcBef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Aamupala- ja välipalatarpeet kuntoon!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800" dirty="0">
              <a:latin typeface="Verdana" pitchFamily="34" charset="0"/>
            </a:endParaRPr>
          </a:p>
          <a:p>
            <a:pPr marL="800100" lvl="1" indent="-342900" algn="l">
              <a:spcBef>
                <a:spcPts val="200"/>
              </a:spcBef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Ruokatavat ja ruuanvalmistus opitaan kotona.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endParaRPr lang="fi-FI" altLang="fi-FI" sz="2400" dirty="0">
              <a:latin typeface="Verdana" pitchFamily="34" charset="0"/>
            </a:endParaRPr>
          </a:p>
        </p:txBody>
      </p:sp>
      <p:pic>
        <p:nvPicPr>
          <p:cNvPr id="43012" name="Kuva 3" descr="puhekupla_RGB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150" y="1030288"/>
            <a:ext cx="3702050" cy="217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kstikehys 4"/>
          <p:cNvSpPr txBox="1">
            <a:spLocks noChangeArrowheads="1"/>
          </p:cNvSpPr>
          <p:nvPr/>
        </p:nvSpPr>
        <p:spPr bwMode="auto">
          <a:xfrm rot="-572807">
            <a:off x="5566568" y="1362731"/>
            <a:ext cx="309721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1600" dirty="0"/>
              <a:t>8. ja 9. luokan oppilaista</a:t>
            </a:r>
          </a:p>
          <a:p>
            <a:pPr eaLnBrk="1" hangingPunct="1"/>
            <a:r>
              <a:rPr lang="fi-FI" altLang="fi-FI" sz="1600" dirty="0"/>
              <a:t>vain </a:t>
            </a:r>
            <a:r>
              <a:rPr lang="fi-FI" altLang="fi-FI" sz="1600" dirty="0" smtClean="0"/>
              <a:t>noin </a:t>
            </a:r>
            <a:r>
              <a:rPr lang="fi-FI" altLang="fi-FI" sz="1600" dirty="0"/>
              <a:t>50 % ilmoitti, että perheessä syödään lähes joka arkipäivä yhteinen ilta-ateria.</a:t>
            </a:r>
          </a:p>
        </p:txBody>
      </p:sp>
      <p:sp>
        <p:nvSpPr>
          <p:cNvPr id="43014" name="Tekstikehys 6"/>
          <p:cNvSpPr txBox="1">
            <a:spLocks noChangeArrowheads="1"/>
          </p:cNvSpPr>
          <p:nvPr/>
        </p:nvSpPr>
        <p:spPr bwMode="auto">
          <a:xfrm>
            <a:off x="3096740" y="6389688"/>
            <a:ext cx="48037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>Kouluterveyskysely 2015</a:t>
            </a:r>
          </a:p>
        </p:txBody>
      </p:sp>
      <p:pic>
        <p:nvPicPr>
          <p:cNvPr id="43015" name="Kuva 6" descr="shutterstock_3336247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838325"/>
            <a:ext cx="180975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962025"/>
            <a:ext cx="602456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kstikehys 4"/>
          <p:cNvSpPr txBox="1">
            <a:spLocks noChangeArrowheads="1"/>
          </p:cNvSpPr>
          <p:nvPr/>
        </p:nvSpPr>
        <p:spPr bwMode="auto">
          <a:xfrm>
            <a:off x="858838" y="920750"/>
            <a:ext cx="1905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 dirty="0">
                <a:latin typeface="Verdana" pitchFamily="34" charset="0"/>
              </a:rPr>
              <a:t>ravinto</a:t>
            </a:r>
          </a:p>
        </p:txBody>
      </p:sp>
      <p:sp>
        <p:nvSpPr>
          <p:cNvPr id="5124" name="Tekstikehys 5"/>
          <p:cNvSpPr txBox="1">
            <a:spLocks noChangeArrowheads="1"/>
          </p:cNvSpPr>
          <p:nvPr/>
        </p:nvSpPr>
        <p:spPr bwMode="auto">
          <a:xfrm>
            <a:off x="2933686" y="4726414"/>
            <a:ext cx="372085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4800" b="1" dirty="0">
                <a:solidFill>
                  <a:srgbClr val="00A7F2"/>
                </a:solidFill>
                <a:latin typeface="Verdana" pitchFamily="34" charset="0"/>
              </a:rPr>
              <a:t>LIIKUNTA</a:t>
            </a:r>
          </a:p>
        </p:txBody>
      </p:sp>
      <p:sp>
        <p:nvSpPr>
          <p:cNvPr id="5125" name="Tekstikehys 6"/>
          <p:cNvSpPr txBox="1">
            <a:spLocks noChangeArrowheads="1"/>
          </p:cNvSpPr>
          <p:nvPr/>
        </p:nvSpPr>
        <p:spPr bwMode="auto">
          <a:xfrm>
            <a:off x="6777038" y="920750"/>
            <a:ext cx="11255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 dirty="0">
                <a:latin typeface="Verdana" pitchFamily="34" charset="0"/>
              </a:rPr>
              <a:t>lepo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07039" y="833542"/>
            <a:ext cx="8824419" cy="530352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158833">
            <a:off x="900203" y="2036851"/>
            <a:ext cx="743808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Minkälaisia </a:t>
            </a:r>
            <a:r>
              <a:rPr lang="fi-FI" sz="4800" dirty="0">
                <a:solidFill>
                  <a:srgbClr val="C10075"/>
                </a:solidFill>
                <a:latin typeface="Berlin Sans FB Demi" panose="020E0802020502020306" pitchFamily="34" charset="0"/>
              </a:rPr>
              <a:t>ostopäätöksiä</a:t>
            </a:r>
            <a:r>
              <a:rPr lang="fi-FI" sz="4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 SINÄ teet lapsesi ravintoa ajatellen?</a:t>
            </a:r>
          </a:p>
        </p:txBody>
      </p:sp>
    </p:spTree>
    <p:extLst>
      <p:ext uri="{BB962C8B-B14F-4D97-AF65-F5344CB8AC3E}">
        <p14:creationId xmlns="" xmlns:p14="http://schemas.microsoft.com/office/powerpoint/2010/main" val="37849120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Aamu- ja iltapala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38899" y="1663745"/>
            <a:ext cx="72480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2400" dirty="0"/>
              <a:t>Aamupala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/>
              <a:t>on tärkeä ateria, jonka syöminen kannattaa opetella.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/>
              <a:t>täyttää yön </a:t>
            </a:r>
            <a:r>
              <a:rPr lang="fi-FI" sz="2000" dirty="0"/>
              <a:t>aikana tyhjenneet energiavarastot</a:t>
            </a:r>
            <a:r>
              <a:rPr lang="fi-FI" sz="2000" dirty="0" smtClean="0"/>
              <a:t>.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endParaRPr lang="fi-FI" sz="800" dirty="0"/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/>
              <a:t>Jos mikään ei maistu aamulla, kannattaa aamupäivällä syödä pieni välipala.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endParaRPr lang="fi-FI" dirty="0"/>
          </a:p>
          <a:p>
            <a:pPr algn="l">
              <a:buClr>
                <a:srgbClr val="C10075"/>
              </a:buClr>
            </a:pPr>
            <a:r>
              <a:rPr lang="fi-FI" sz="2400" dirty="0"/>
              <a:t>Iltapala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/>
              <a:t>täyttää päivän aikana kuluneet energiavarastot.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r>
              <a:rPr lang="fi-FI" sz="2000" dirty="0" smtClean="0"/>
              <a:t>antaa </a:t>
            </a:r>
            <a:r>
              <a:rPr lang="fi-FI" sz="2000" dirty="0"/>
              <a:t>elimistölle rakennusaineita yön ajaksi.</a:t>
            </a:r>
          </a:p>
          <a:p>
            <a:pPr marL="285750" indent="-285750" algn="l">
              <a:buClr>
                <a:srgbClr val="C10075"/>
              </a:buClr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404" flipH="1">
            <a:off x="5460248" y="4539217"/>
            <a:ext cx="37004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5788404" y="5018510"/>
            <a:ext cx="2898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 ja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9.-luokkalaisista vain </a:t>
            </a:r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 60% syö aamiaisen joka aamu.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3028426" y="6278384"/>
            <a:ext cx="28690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Kouluterveyskysely 2015</a:t>
            </a:r>
          </a:p>
        </p:txBody>
      </p:sp>
    </p:spTree>
    <p:extLst>
      <p:ext uri="{BB962C8B-B14F-4D97-AF65-F5344CB8AC3E}">
        <p14:creationId xmlns="" xmlns:p14="http://schemas.microsoft.com/office/powerpoint/2010/main" val="8427334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Välipalalla on väliä!</a:t>
            </a:r>
          </a:p>
        </p:txBody>
      </p:sp>
      <p:sp>
        <p:nvSpPr>
          <p:cNvPr id="36867" name="Rectangle 3"/>
          <p:cNvSpPr txBox="1">
            <a:spLocks/>
          </p:cNvSpPr>
          <p:nvPr/>
        </p:nvSpPr>
        <p:spPr bwMode="auto">
          <a:xfrm>
            <a:off x="1492250" y="1899920"/>
            <a:ext cx="63928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3698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2400" dirty="0">
                <a:latin typeface="Verdana" pitchFamily="34" charset="0"/>
              </a:rPr>
              <a:t>Kunnon välipala </a:t>
            </a:r>
            <a:r>
              <a:rPr lang="fi-FI" altLang="fi-FI" sz="2400" dirty="0" smtClean="0">
                <a:latin typeface="Verdana" pitchFamily="34" charset="0"/>
              </a:rPr>
              <a:t>on</a:t>
            </a:r>
            <a:endParaRPr lang="fi-FI" altLang="fi-FI" sz="24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400" dirty="0">
                <a:latin typeface="Verdana" pitchFamily="34" charset="0"/>
              </a:rPr>
              <a:t>tärkeä osa ateriarytmiä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400" dirty="0">
                <a:latin typeface="Verdana" pitchFamily="34" charset="0"/>
              </a:rPr>
              <a:t>terveellinen ja ravitseva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400" dirty="0">
                <a:latin typeface="Verdana" pitchFamily="34" charset="0"/>
              </a:rPr>
              <a:t>lautasmallin mukaan rakennettu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400" dirty="0">
                <a:latin typeface="Verdana" pitchFamily="34" charset="0"/>
              </a:rPr>
              <a:t>itse tehty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400" dirty="0">
                <a:latin typeface="Verdana" pitchFamily="34" charset="0"/>
              </a:rPr>
              <a:t>menossa mukana.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E:\välipala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793" y="2645322"/>
            <a:ext cx="8517636" cy="32320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Näin rakennat välipalan</a:t>
            </a:r>
            <a:br>
              <a:rPr lang="fi-FI" b="1" dirty="0"/>
            </a:br>
            <a:r>
              <a:rPr lang="fi-FI" sz="1100" b="1" dirty="0"/>
              <a:t>(kuten myös aamu- tai iltapalan)</a:t>
            </a:r>
            <a:endParaRPr lang="fi-FI" b="1" dirty="0"/>
          </a:p>
        </p:txBody>
      </p:sp>
      <p:sp>
        <p:nvSpPr>
          <p:cNvPr id="6" name="Ellipsi 5"/>
          <p:cNvSpPr/>
          <p:nvPr/>
        </p:nvSpPr>
        <p:spPr>
          <a:xfrm>
            <a:off x="897619" y="1335063"/>
            <a:ext cx="1440000" cy="1440000"/>
          </a:xfrm>
          <a:prstGeom prst="ellipse">
            <a:avLst/>
          </a:prstGeom>
          <a:solidFill>
            <a:srgbClr val="00A7F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/>
          <p:cNvSpPr/>
          <p:nvPr/>
        </p:nvSpPr>
        <p:spPr>
          <a:xfrm>
            <a:off x="3897611" y="1335063"/>
            <a:ext cx="1440000" cy="1440000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>
            <a:spLocks/>
          </p:cNvSpPr>
          <p:nvPr/>
        </p:nvSpPr>
        <p:spPr>
          <a:xfrm>
            <a:off x="6940959" y="1335063"/>
            <a:ext cx="1440000" cy="1440000"/>
          </a:xfrm>
          <a:prstGeom prst="ellipse">
            <a:avLst/>
          </a:prstGeom>
          <a:solidFill>
            <a:srgbClr val="C1007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Plus 12"/>
          <p:cNvSpPr/>
          <p:nvPr/>
        </p:nvSpPr>
        <p:spPr>
          <a:xfrm>
            <a:off x="2684477" y="1688627"/>
            <a:ext cx="696286" cy="732872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Plus 17"/>
          <p:cNvSpPr/>
          <p:nvPr/>
        </p:nvSpPr>
        <p:spPr>
          <a:xfrm>
            <a:off x="5714301" y="1688627"/>
            <a:ext cx="696286" cy="732872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Tekstiruutu 13"/>
          <p:cNvSpPr txBox="1"/>
          <p:nvPr/>
        </p:nvSpPr>
        <p:spPr>
          <a:xfrm>
            <a:off x="1184857" y="1393343"/>
            <a:ext cx="8655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fi-FI" sz="28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4101688" y="1393342"/>
            <a:ext cx="10318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80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fi-FI" sz="28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ekstiruutu 15"/>
          <p:cNvSpPr txBox="1"/>
          <p:nvPr/>
        </p:nvSpPr>
        <p:spPr>
          <a:xfrm>
            <a:off x="7195370" y="1393343"/>
            <a:ext cx="9311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i-FI" sz="8000" dirty="0">
                <a:solidFill>
                  <a:prstClr val="white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  <a:endParaRPr lang="fi-FI" sz="2800" dirty="0">
              <a:solidFill>
                <a:prstClr val="white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kstiruutu 16"/>
          <p:cNvSpPr txBox="1"/>
          <p:nvPr/>
        </p:nvSpPr>
        <p:spPr>
          <a:xfrm>
            <a:off x="3197604" y="6511408"/>
            <a:ext cx="251669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TEKO ravintovartti</a:t>
            </a:r>
            <a:r>
              <a:rPr lang="fi-FI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välipalat</a:t>
            </a:r>
          </a:p>
        </p:txBody>
      </p:sp>
    </p:spTree>
    <p:extLst>
      <p:ext uri="{BB962C8B-B14F-4D97-AF65-F5344CB8AC3E}">
        <p14:creationId xmlns="" xmlns:p14="http://schemas.microsoft.com/office/powerpoint/2010/main" val="132073450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344879">
            <a:off x="500897" y="1165315"/>
            <a:ext cx="8047131" cy="4732827"/>
          </a:xfrm>
          <a:prstGeom prst="rect">
            <a:avLst/>
          </a:prstGeom>
        </p:spPr>
      </p:pic>
      <p:sp>
        <p:nvSpPr>
          <p:cNvPr id="4" name="Tekstiruutu 3"/>
          <p:cNvSpPr txBox="1"/>
          <p:nvPr/>
        </p:nvSpPr>
        <p:spPr>
          <a:xfrm rot="21389770">
            <a:off x="1352198" y="2180492"/>
            <a:ext cx="6344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5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Miltä SINUN lapsesi välipala näyttää?</a:t>
            </a:r>
          </a:p>
        </p:txBody>
      </p:sp>
    </p:spTree>
    <p:extLst>
      <p:ext uri="{BB962C8B-B14F-4D97-AF65-F5344CB8AC3E}">
        <p14:creationId xmlns="" xmlns:p14="http://schemas.microsoft.com/office/powerpoint/2010/main" val="4070418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ko 1"/>
          <p:cNvSpPr>
            <a:spLocks noGrp="1"/>
          </p:cNvSpPr>
          <p:nvPr>
            <p:ph type="title"/>
          </p:nvPr>
        </p:nvSpPr>
        <p:spPr>
          <a:xfrm>
            <a:off x="457200" y="306388"/>
            <a:ext cx="8229600" cy="998537"/>
          </a:xfrm>
        </p:spPr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Juominen</a:t>
            </a:r>
          </a:p>
        </p:txBody>
      </p:sp>
      <p:sp>
        <p:nvSpPr>
          <p:cNvPr id="37891" name="Rectangle 3"/>
          <p:cNvSpPr txBox="1">
            <a:spLocks/>
          </p:cNvSpPr>
          <p:nvPr/>
        </p:nvSpPr>
        <p:spPr bwMode="auto">
          <a:xfrm>
            <a:off x="457200" y="1389063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Vesi on paras janojuoma. Käytä ruokajuomana maitoa tai piimää.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16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Juoda pitäisi tasaisesti pitkin päivää, myös koulussa. Muista kuitenkin hampaiden terveys.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16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Virvoitusjuomissa, mehuissa ja energiajuomissa on turhaa sokeria ja energiaa.</a:t>
            </a: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16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1600" dirty="0">
                <a:latin typeface="Verdana" pitchFamily="34" charset="0"/>
              </a:rPr>
              <a:t>Energiajuomia ei suositella Suomessa lainkaan alle 15-vuotiaille. Ne sisältävät </a:t>
            </a:r>
            <a:r>
              <a:rPr lang="fi-FI" altLang="fi-FI" sz="1600" dirty="0" smtClean="0">
                <a:latin typeface="Verdana" pitchFamily="34" charset="0"/>
              </a:rPr>
              <a:t>mm. reilusti kofeiinia </a:t>
            </a:r>
            <a:r>
              <a:rPr lang="fi-FI" altLang="fi-FI" sz="1600" dirty="0">
                <a:latin typeface="Verdana" pitchFamily="34" charset="0"/>
              </a:rPr>
              <a:t>ja aiheuttavat mm. ärtyneisyyttä, unihäiriöitä ja riippuvuutta.</a:t>
            </a:r>
          </a:p>
        </p:txBody>
      </p:sp>
      <p:pic>
        <p:nvPicPr>
          <p:cNvPr id="37892" name="Picture 5" descr="C:\Users\Oksanen\Pictures\Shutterstock\Ravinto\shutterstock_14763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610100"/>
            <a:ext cx="16002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7" descr="C:\Users\Oksanen\Pictures\Shutterstock\Ravinto\shutterstock_5527589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088" y="4610100"/>
            <a:ext cx="1963737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8" descr="C:\Users\Oksanen\Pictures\Shutterstock\Ravinto\shutterstock_35448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025" y="4610100"/>
            <a:ext cx="15779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9" descr="C:\Users\Oksanen\Pictures\Shutterstock\Ravinto\shutterstock_482116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0100"/>
            <a:ext cx="27733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4" descr="C:\Users\Oksanen\Pictures\Shutterstock\Ravinto\shutterstock_59946235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75" y="4610100"/>
            <a:ext cx="1414463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Juomien sokeri</a:t>
            </a:r>
          </a:p>
        </p:txBody>
      </p:sp>
      <p:pic>
        <p:nvPicPr>
          <p:cNvPr id="3891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0450" y="1389063"/>
            <a:ext cx="7023100" cy="3940175"/>
          </a:xfrm>
        </p:spPr>
      </p:pic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2055813" y="538003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defTabSz="914400" eaLnBrk="1" hangingPunct="1"/>
            <a:r>
              <a:rPr lang="fi-FI" altLang="fi-FI" sz="2000">
                <a:latin typeface="Calibri" pitchFamily="34" charset="0"/>
              </a:rPr>
              <a:t>450 kcal</a:t>
            </a:r>
          </a:p>
        </p:txBody>
      </p:sp>
      <p:sp>
        <p:nvSpPr>
          <p:cNvPr id="38917" name="TextBox 5"/>
          <p:cNvSpPr txBox="1">
            <a:spLocks noChangeArrowheads="1"/>
          </p:cNvSpPr>
          <p:nvPr/>
        </p:nvSpPr>
        <p:spPr bwMode="auto">
          <a:xfrm>
            <a:off x="3984625" y="538003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defTabSz="914400" eaLnBrk="1" hangingPunct="1"/>
            <a:r>
              <a:rPr lang="fi-FI" altLang="fi-FI" sz="2000">
                <a:latin typeface="Calibri" pitchFamily="34" charset="0"/>
              </a:rPr>
              <a:t>450 kcal</a:t>
            </a:r>
          </a:p>
        </p:txBody>
      </p:sp>
      <p:sp>
        <p:nvSpPr>
          <p:cNvPr id="38918" name="TextBox 6"/>
          <p:cNvSpPr txBox="1">
            <a:spLocks noChangeArrowheads="1"/>
          </p:cNvSpPr>
          <p:nvPr/>
        </p:nvSpPr>
        <p:spPr bwMode="auto">
          <a:xfrm>
            <a:off x="5984875" y="5380038"/>
            <a:ext cx="1143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defTabSz="914400" eaLnBrk="1" hangingPunct="1"/>
            <a:r>
              <a:rPr lang="fi-FI" altLang="fi-FI" sz="2000">
                <a:latin typeface="Calibri" pitchFamily="34" charset="0"/>
              </a:rPr>
              <a:t>520 kcal</a:t>
            </a:r>
          </a:p>
        </p:txBody>
      </p:sp>
      <p:pic>
        <p:nvPicPr>
          <p:cNvPr id="38919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6013450"/>
            <a:ext cx="19050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025" y="612396"/>
            <a:ext cx="4181819" cy="24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1423" flipH="1">
            <a:off x="2720973" y="2766255"/>
            <a:ext cx="5694577" cy="3349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 rot="20993372">
            <a:off x="1753300" y="1115736"/>
            <a:ext cx="3909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Mitä TEILLÄ juodaan janoon?</a:t>
            </a:r>
          </a:p>
        </p:txBody>
      </p:sp>
      <p:sp>
        <p:nvSpPr>
          <p:cNvPr id="6" name="Tekstiruutu 5"/>
          <p:cNvSpPr txBox="1"/>
          <p:nvPr/>
        </p:nvSpPr>
        <p:spPr>
          <a:xfrm rot="262156">
            <a:off x="3311622" y="3355596"/>
            <a:ext cx="45132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fi-FI" altLang="fi-FI" sz="2400" dirty="0">
                <a:solidFill>
                  <a:srgbClr val="C10075"/>
                </a:solidFill>
                <a:latin typeface="Berlin Sans FB Demi" panose="020E0802020502020306" pitchFamily="34" charset="0"/>
              </a:rPr>
              <a:t>Jos lapsesi tarvitsee piristäviä aineita jaksaakseen koulussa, missä on vika? Onko hän nukkunut riittävästi?</a:t>
            </a:r>
          </a:p>
          <a:p>
            <a:endParaRPr lang="fi-FI" sz="2400" dirty="0">
              <a:solidFill>
                <a:srgbClr val="C10075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88815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7" y="902290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6" y="1585374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2875429" y="953059"/>
            <a:ext cx="45468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Tee arkipäivässä fiksuja ruokavalintoja.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875430" y="1539842"/>
            <a:ext cx="579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Ota itse tehdyt eväät mukaan, myös kouluun. Hedelmän voit napata helposti laukkuusi.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7" y="2256493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17" y="2910835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kstiruutu 5"/>
          <p:cNvSpPr txBox="1"/>
          <p:nvPr/>
        </p:nvSpPr>
        <p:spPr>
          <a:xfrm>
            <a:off x="2875426" y="2874709"/>
            <a:ext cx="60652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Happamat ja sokeripitoiset juomat syövyttävät hampaitasi. Harkitse kannattaako niitä käyttää ollenkaan!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875426" y="2210961"/>
            <a:ext cx="588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Koosta aamiainen, iltapala ja päivän isommat välipalat lautasmallin periaatteella.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69" y="4836980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kstiruutu 7"/>
          <p:cNvSpPr txBox="1"/>
          <p:nvPr/>
        </p:nvSpPr>
        <p:spPr>
          <a:xfrm>
            <a:off x="679917" y="4899171"/>
            <a:ext cx="5780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Mikä muu voisi olla                             </a:t>
            </a:r>
            <a:r>
              <a:rPr lang="fi-FI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i-FI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129538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1352550"/>
            <a:ext cx="6024562" cy="417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kstikehys 4"/>
          <p:cNvSpPr txBox="1">
            <a:spLocks noChangeArrowheads="1"/>
          </p:cNvSpPr>
          <p:nvPr/>
        </p:nvSpPr>
        <p:spPr bwMode="auto">
          <a:xfrm>
            <a:off x="858838" y="1312863"/>
            <a:ext cx="1905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>
                <a:latin typeface="Verdana" pitchFamily="34" charset="0"/>
              </a:rPr>
              <a:t>ravinto</a:t>
            </a:r>
          </a:p>
        </p:txBody>
      </p:sp>
      <p:sp>
        <p:nvSpPr>
          <p:cNvPr id="46084" name="Tekstikehys 5"/>
          <p:cNvSpPr txBox="1">
            <a:spLocks noChangeArrowheads="1"/>
          </p:cNvSpPr>
          <p:nvPr/>
        </p:nvSpPr>
        <p:spPr bwMode="auto">
          <a:xfrm>
            <a:off x="3741738" y="5132388"/>
            <a:ext cx="193198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2800">
                <a:latin typeface="Verdana" pitchFamily="34" charset="0"/>
              </a:rPr>
              <a:t>liikunta</a:t>
            </a:r>
          </a:p>
        </p:txBody>
      </p:sp>
      <p:sp>
        <p:nvSpPr>
          <p:cNvPr id="46085" name="Tekstikehys 6"/>
          <p:cNvSpPr txBox="1">
            <a:spLocks noChangeArrowheads="1"/>
          </p:cNvSpPr>
          <p:nvPr/>
        </p:nvSpPr>
        <p:spPr bwMode="auto">
          <a:xfrm>
            <a:off x="6433088" y="1077581"/>
            <a:ext cx="1804902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eaLnBrk="1" hangingPunct="1"/>
            <a:r>
              <a:rPr lang="fi-FI" altLang="fi-FI" sz="4400" b="1" dirty="0">
                <a:solidFill>
                  <a:srgbClr val="00A7F2"/>
                </a:solidFill>
                <a:latin typeface="Verdana" pitchFamily="34" charset="0"/>
              </a:rPr>
              <a:t>LEPO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Liikunta tutkitusti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tukee kasvua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ehkäisee sairauksia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auttaa pitämään painon kurissa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auttaa oppimaan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lisää keskittymiskykyä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kehittää motorisia taitoja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virkistää ja tuottaa mielihyvää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parantaa unta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auttaa oppimaan vuorovaikutustaitoja ja reilun pelin henkeä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i-FI" sz="1600" dirty="0" smtClean="0"/>
              <a:t>auttaa luomaan ja ylläpitämään sosiaalisia </a:t>
            </a:r>
            <a:r>
              <a:rPr lang="fi-FI" sz="1600" dirty="0"/>
              <a:t>suhteita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2" name="Tekstiruutu 1"/>
          <p:cNvSpPr txBox="1"/>
          <p:nvPr/>
        </p:nvSpPr>
        <p:spPr>
          <a:xfrm>
            <a:off x="6606330" y="2300259"/>
            <a:ext cx="2080470" cy="1015663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i-FI" sz="2000" dirty="0"/>
              <a:t>Valitse tämä tai kaksi seuraavaa diaa</a:t>
            </a:r>
          </a:p>
        </p:txBody>
      </p:sp>
    </p:spTree>
    <p:extLst>
      <p:ext uri="{BB962C8B-B14F-4D97-AF65-F5344CB8AC3E}">
        <p14:creationId xmlns="" xmlns:p14="http://schemas.microsoft.com/office/powerpoint/2010/main" val="19872869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Olennaista unessa</a:t>
            </a:r>
          </a:p>
        </p:txBody>
      </p:sp>
      <p:pic>
        <p:nvPicPr>
          <p:cNvPr id="48131" name="Picture 4" descr="C:\Users\Oksanen\Pictures\Shutterstock\Muokatut\Lepo ja uni muokatut\TEKO-heraty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35525"/>
            <a:ext cx="4667250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5" descr="C:\Users\Oksanen\Pictures\Shutterstock\Muokatut\Lepo ja uni muokatut\TEKO-nukkuva-tytto-kirjan-a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4835525"/>
            <a:ext cx="18097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6" descr="C:\Users\Oksanen\Pictures\Shutterstock\Muokatut\Lepo ja uni muokatut\TEKO-poika-ja-kaksi-heratys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835525"/>
            <a:ext cx="26670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Kuva 3" descr="puhekupla_RGB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475" y="2884488"/>
            <a:ext cx="361156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5" name="Tekstikehys 4"/>
          <p:cNvSpPr txBox="1">
            <a:spLocks noChangeArrowheads="1"/>
          </p:cNvSpPr>
          <p:nvPr/>
        </p:nvSpPr>
        <p:spPr bwMode="auto">
          <a:xfrm rot="-572807">
            <a:off x="5756275" y="3187700"/>
            <a:ext cx="30988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936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>
              <a:spcBef>
                <a:spcPts val="200"/>
              </a:spcBef>
              <a:buClr>
                <a:srgbClr val="C10075"/>
              </a:buClr>
            </a:pPr>
            <a:r>
              <a:rPr lang="fi-FI" altLang="fi-FI" sz="1600">
                <a:latin typeface="Verdana" pitchFamily="34" charset="0"/>
              </a:rPr>
              <a:t>Viitenä vuorokautena peräkkäin liian vähän unta vastaa olotilana yhden promillen humalatilaa.</a:t>
            </a:r>
          </a:p>
        </p:txBody>
      </p:sp>
      <p:sp>
        <p:nvSpPr>
          <p:cNvPr id="48136" name="Rectangle 3"/>
          <p:cNvSpPr txBox="1">
            <a:spLocks/>
          </p:cNvSpPr>
          <p:nvPr/>
        </p:nvSpPr>
        <p:spPr bwMode="auto">
          <a:xfrm>
            <a:off x="644525" y="1427163"/>
            <a:ext cx="77724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Riittävä uni on hyvinvoinnille yhtä tärkeää kuin monipuolinen ravinto ja säännöllinen liikunta.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Säännöllinen vuorokausirytmi on tärkeää.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Pitkät unet viikonloppuna </a:t>
            </a:r>
            <a:br>
              <a:rPr lang="fi-FI" altLang="fi-FI" sz="2200" dirty="0">
                <a:latin typeface="Verdana" pitchFamily="34" charset="0"/>
              </a:rPr>
            </a:br>
            <a:r>
              <a:rPr lang="fi-FI" altLang="fi-FI" sz="2200" dirty="0">
                <a:latin typeface="Verdana" pitchFamily="34" charset="0"/>
              </a:rPr>
              <a:t>eivät paikkaa viikolla </a:t>
            </a:r>
            <a:br>
              <a:rPr lang="fi-FI" altLang="fi-FI" sz="2200" dirty="0">
                <a:latin typeface="Verdana" pitchFamily="34" charset="0"/>
              </a:rPr>
            </a:br>
            <a:r>
              <a:rPr lang="fi-FI" altLang="fi-FI" sz="2200" dirty="0">
                <a:latin typeface="Verdana" pitchFamily="34" charset="0"/>
              </a:rPr>
              <a:t>kertyvää univajetta.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200" dirty="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Otsikko 1"/>
          <p:cNvSpPr>
            <a:spLocks noGrp="1"/>
          </p:cNvSpPr>
          <p:nvPr>
            <p:ph type="title"/>
          </p:nvPr>
        </p:nvSpPr>
        <p:spPr>
          <a:xfrm>
            <a:off x="457200" y="269875"/>
            <a:ext cx="8229600" cy="998538"/>
          </a:xfrm>
        </p:spPr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Unen tarve</a:t>
            </a:r>
          </a:p>
        </p:txBody>
      </p:sp>
      <p:sp>
        <p:nvSpPr>
          <p:cNvPr id="49155" name="Rectangle 3"/>
          <p:cNvSpPr txBox="1">
            <a:spLocks/>
          </p:cNvSpPr>
          <p:nvPr/>
        </p:nvSpPr>
        <p:spPr bwMode="auto">
          <a:xfrm>
            <a:off x="457200" y="1492250"/>
            <a:ext cx="7902575" cy="406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Lasten unen tarve vaihtelee paljon ja vähenee iän lisääntyessä.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Murrosikäinen tarvitsee </a:t>
            </a:r>
            <a:r>
              <a:rPr lang="fi-FI" altLang="fi-FI" sz="2000" b="1" dirty="0">
                <a:latin typeface="Verdana" pitchFamily="34" charset="0"/>
              </a:rPr>
              <a:t>keskimäärin 9 tuntia </a:t>
            </a:r>
            <a:r>
              <a:rPr lang="fi-FI" altLang="fi-FI" sz="2000" dirty="0">
                <a:latin typeface="Verdana" pitchFamily="34" charset="0"/>
              </a:rPr>
              <a:t>unta joka yö.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endParaRPr lang="fi-FI" altLang="fi-FI" sz="1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Riittävä uni on tärkeää mm. aivojen, muistitoimintojen ja tunne-elämän kehittymiselle.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Päivällä opitut tiedot ja taidot siirtyvät unen aikana muistijäljiksi aivoihin.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Lapselle ja nuorelle uni on tärkeä voimapankki, </a:t>
            </a:r>
            <a:br>
              <a:rPr lang="fi-FI" altLang="fi-FI" sz="2000" dirty="0">
                <a:latin typeface="Verdana" pitchFamily="34" charset="0"/>
              </a:rPr>
            </a:br>
            <a:r>
              <a:rPr lang="fi-FI" altLang="fi-FI" sz="2000" dirty="0">
                <a:latin typeface="Verdana" pitchFamily="34" charset="0"/>
              </a:rPr>
              <a:t>sillä jo pelkästään fyysinen kasvu vaatii unta</a:t>
            </a:r>
            <a:r>
              <a:rPr lang="fi-FI" altLang="fi-FI" sz="2000" dirty="0"/>
              <a:t>.</a:t>
            </a: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sp>
        <p:nvSpPr>
          <p:cNvPr id="49156" name="Tekstikehys 3"/>
          <p:cNvSpPr txBox="1">
            <a:spLocks noChangeArrowheads="1"/>
          </p:cNvSpPr>
          <p:nvPr/>
        </p:nvSpPr>
        <p:spPr bwMode="auto">
          <a:xfrm>
            <a:off x="2597150" y="6324600"/>
            <a:ext cx="35798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200">
                <a:latin typeface="Verdana" pitchFamily="34" charset="0"/>
              </a:rPr>
              <a:t>Rintahaka 2009, Saarenpää-Heikkilä 2009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-106943" y="805766"/>
            <a:ext cx="9250944" cy="5559864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 rot="173844">
            <a:off x="1071945" y="2122436"/>
            <a:ext cx="68931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rgbClr val="C10075"/>
                </a:solidFill>
                <a:latin typeface="Berlin Sans FB Demi" panose="020E0802020502020306" pitchFamily="34" charset="0"/>
              </a:rPr>
              <a:t>Nukkuuko SINUN lapsesi riittävästi?</a:t>
            </a:r>
          </a:p>
        </p:txBody>
      </p:sp>
    </p:spTree>
    <p:extLst>
      <p:ext uri="{BB962C8B-B14F-4D97-AF65-F5344CB8AC3E}">
        <p14:creationId xmlns="" xmlns:p14="http://schemas.microsoft.com/office/powerpoint/2010/main" val="16424940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Nuorten nukkuminen nyt</a:t>
            </a:r>
          </a:p>
        </p:txBody>
      </p:sp>
      <p:sp>
        <p:nvSpPr>
          <p:cNvPr id="50179" name="Rectangle 3"/>
          <p:cNvSpPr txBox="1">
            <a:spLocks/>
          </p:cNvSpPr>
          <p:nvPr/>
        </p:nvSpPr>
        <p:spPr bwMode="auto">
          <a:xfrm>
            <a:off x="914400" y="1604963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Suomalaiset nuoret ovat tutkimusten mukaan Euroopan väsyneimpiä.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Noin 30 % suomalaisista nuorista nukkuu alle </a:t>
            </a:r>
            <a:br>
              <a:rPr lang="fi-FI" altLang="fi-FI" sz="2000" dirty="0">
                <a:latin typeface="Verdana" pitchFamily="34" charset="0"/>
              </a:rPr>
            </a:br>
            <a:r>
              <a:rPr lang="fi-FI" altLang="fi-FI" sz="2000" dirty="0">
                <a:latin typeface="Verdana" pitchFamily="34" charset="0"/>
              </a:rPr>
              <a:t>8 tuntia yössä.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Yläkoululaisista noin 50 % menee koulupäivinä nukkumaan klo 22.30 mennessä. </a:t>
            </a:r>
            <a:endParaRPr lang="fi-FI" altLang="fi-FI" sz="2000" dirty="0" smtClean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 smtClean="0">
                <a:latin typeface="Verdana" pitchFamily="34" charset="0"/>
              </a:rPr>
              <a:t>23 % </a:t>
            </a:r>
            <a:r>
              <a:rPr lang="fi-FI" altLang="fi-FI" sz="2000" dirty="0">
                <a:latin typeface="Verdana" pitchFamily="34" charset="0"/>
              </a:rPr>
              <a:t>pojista ja </a:t>
            </a:r>
            <a:r>
              <a:rPr lang="fi-FI" altLang="fi-FI" sz="2000" dirty="0" smtClean="0">
                <a:latin typeface="Verdana" pitchFamily="34" charset="0"/>
              </a:rPr>
              <a:t>14 % </a:t>
            </a:r>
            <a:r>
              <a:rPr lang="fi-FI" altLang="fi-FI" sz="2000" dirty="0">
                <a:latin typeface="Verdana" pitchFamily="34" charset="0"/>
              </a:rPr>
              <a:t>tytöistä käy nukkumaan vasta puolen yön </a:t>
            </a:r>
            <a:r>
              <a:rPr lang="fi-FI" altLang="fi-FI" sz="2000" dirty="0" smtClean="0">
                <a:latin typeface="Verdana" pitchFamily="34" charset="0"/>
              </a:rPr>
              <a:t>jälkeen arki-iltoina.</a:t>
            </a:r>
            <a:endParaRPr lang="fi-FI" altLang="fi-FI" sz="2000" dirty="0">
              <a:latin typeface="Verdana" pitchFamily="34" charset="0"/>
            </a:endParaRPr>
          </a:p>
          <a:p>
            <a:pPr marL="457200" lvl="1" indent="0" algn="l">
              <a:spcBef>
                <a:spcPts val="200"/>
              </a:spcBef>
              <a:buClr>
                <a:srgbClr val="C10075"/>
              </a:buClr>
            </a:pPr>
            <a:endParaRPr lang="fi-FI" altLang="fi-FI" sz="1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Viikonloppuisin suurin osa (</a:t>
            </a:r>
            <a:r>
              <a:rPr lang="fi-FI" altLang="fi-FI" sz="2000" dirty="0" smtClean="0">
                <a:latin typeface="Verdana" pitchFamily="34" charset="0"/>
              </a:rPr>
              <a:t>35 % </a:t>
            </a:r>
            <a:r>
              <a:rPr lang="fi-FI" altLang="fi-FI" sz="2000" dirty="0">
                <a:latin typeface="Verdana" pitchFamily="34" charset="0"/>
              </a:rPr>
              <a:t>pojista ja </a:t>
            </a:r>
            <a:r>
              <a:rPr lang="fi-FI" altLang="fi-FI" sz="2000" dirty="0" smtClean="0">
                <a:latin typeface="Verdana" pitchFamily="34" charset="0"/>
              </a:rPr>
              <a:t>22 % </a:t>
            </a:r>
            <a:r>
              <a:rPr lang="fi-FI" altLang="fi-FI" sz="2000" dirty="0">
                <a:latin typeface="Verdana" pitchFamily="34" charset="0"/>
              </a:rPr>
              <a:t>tytöistä) menee nukkumaan vasta </a:t>
            </a:r>
            <a:r>
              <a:rPr lang="fi-FI" altLang="fi-FI" sz="2000" dirty="0" smtClean="0">
                <a:latin typeface="Verdana" pitchFamily="34" charset="0"/>
              </a:rPr>
              <a:t>puoli kahdelta </a:t>
            </a:r>
            <a:r>
              <a:rPr lang="fi-FI" altLang="fi-FI" sz="2000" dirty="0">
                <a:latin typeface="Verdana" pitchFamily="34" charset="0"/>
              </a:rPr>
              <a:t>tai myöhemmin.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sp>
        <p:nvSpPr>
          <p:cNvPr id="50180" name="Tekstikehys 3"/>
          <p:cNvSpPr txBox="1">
            <a:spLocks noChangeArrowheads="1"/>
          </p:cNvSpPr>
          <p:nvPr/>
        </p:nvSpPr>
        <p:spPr bwMode="auto">
          <a:xfrm>
            <a:off x="2473325" y="6173788"/>
            <a:ext cx="4803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>Kouluterveyskysely 2013 ja 2015</a:t>
            </a:r>
            <a:br>
              <a:rPr lang="fi-FI" altLang="fi-FI" sz="1100" dirty="0">
                <a:latin typeface="Verdana" pitchFamily="34" charset="0"/>
              </a:rPr>
            </a:br>
            <a:r>
              <a:rPr lang="fi-FI" altLang="fi-FI" sz="1100" dirty="0">
                <a:latin typeface="Verdana" pitchFamily="34" charset="0"/>
              </a:rPr>
              <a:t>Lasten ja nuorten terveysseurantatutkimus (LATE) 2008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Unenpuutteen vaikutukset</a:t>
            </a:r>
          </a:p>
        </p:txBody>
      </p:sp>
      <p:sp>
        <p:nvSpPr>
          <p:cNvPr id="51203" name="Rectangle 3"/>
          <p:cNvSpPr txBox="1">
            <a:spLocks/>
          </p:cNvSpPr>
          <p:nvPr/>
        </p:nvSpPr>
        <p:spPr bwMode="auto">
          <a:xfrm>
            <a:off x="914400" y="1474788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Unenpuute vaikuttaa hormonitoimintoihin ja autonomiseen hermostoon ja niiden välityksellä koko kehon hyvinvointiin.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Unen määrällä ja laadulla on todettu olevan yhteys lasten koulumenestykseen.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Unen pituudella voi olla vaikutusta painon ja energia-aineenvaihdunnan säätelyyn.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Univaje lisää myös tapaturmien ja onnettomuuksien määrää keskittymiskyvyn heikentyessä.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Erilaiset unihäiriöt ovat yhteydessä moniin lasten psyykkisiin oireisiin. </a:t>
            </a: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200" dirty="0">
              <a:latin typeface="Verdana" pitchFamily="34" charset="0"/>
            </a:endParaRPr>
          </a:p>
        </p:txBody>
      </p:sp>
      <p:sp>
        <p:nvSpPr>
          <p:cNvPr id="51204" name="Tekstikehys 5"/>
          <p:cNvSpPr txBox="1">
            <a:spLocks noChangeArrowheads="1"/>
          </p:cNvSpPr>
          <p:nvPr/>
        </p:nvSpPr>
        <p:spPr bwMode="auto">
          <a:xfrm>
            <a:off x="2373313" y="6186488"/>
            <a:ext cx="4022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200">
                <a:latin typeface="Verdana" pitchFamily="34" charset="0"/>
              </a:rPr>
              <a:t>Paavonen ym. 2008, Saarenpää-Heikkilä 2009, </a:t>
            </a:r>
            <a:br>
              <a:rPr lang="fi-FI" altLang="fi-FI" sz="1200">
                <a:latin typeface="Verdana" pitchFamily="34" charset="0"/>
              </a:rPr>
            </a:br>
            <a:r>
              <a:rPr lang="fi-FI" altLang="fi-FI" sz="1200">
                <a:latin typeface="Verdana" pitchFamily="34" charset="0"/>
              </a:rPr>
              <a:t>Rintahaka 2009, </a:t>
            </a:r>
            <a:r>
              <a:rPr lang="fi-FI" altLang="fi-FI" sz="1200"/>
              <a:t>Rintamäki ja </a:t>
            </a:r>
            <a:r>
              <a:rPr lang="fi-FI" altLang="fi-FI" sz="1200">
                <a:latin typeface="Verdana" pitchFamily="34" charset="0"/>
              </a:rPr>
              <a:t>Partonen 2009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Koulun rooli lapsen jaksamisessa</a:t>
            </a:r>
          </a:p>
        </p:txBody>
      </p:sp>
      <p:sp>
        <p:nvSpPr>
          <p:cNvPr id="53251" name="Rectangle 3"/>
          <p:cNvSpPr txBox="1">
            <a:spLocks/>
          </p:cNvSpPr>
          <p:nvPr/>
        </p:nvSpPr>
        <p:spPr bwMode="auto">
          <a:xfrm>
            <a:off x="914400" y="1604963"/>
            <a:ext cx="7977188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0969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r>
              <a:rPr lang="fi-FI" altLang="fi-FI" sz="2400" dirty="0">
                <a:latin typeface="Verdana" pitchFamily="34" charset="0"/>
              </a:rPr>
              <a:t>Vireyden tukeminen 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Välitunnit vietetään ulkona.</a:t>
            </a:r>
          </a:p>
          <a:p>
            <a:pPr marL="914400" lvl="2" indent="0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r>
              <a:rPr lang="fi-FI" altLang="fi-FI" sz="2400" dirty="0">
                <a:latin typeface="Verdana" pitchFamily="34" charset="0"/>
              </a:rPr>
              <a:t>Oppilaan kokonaisvaltainen hyvinvointi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yksilölliset kohtaamiset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karsitaan liika kiire ja suorituskeskeisyys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koulun työntekijöiden yhteistyö</a:t>
            </a:r>
          </a:p>
          <a:p>
            <a:pPr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000" dirty="0">
              <a:latin typeface="Verdana" pitchFamily="34" charset="0"/>
            </a:endParaRP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endParaRPr lang="fi-FI" altLang="fi-FI" sz="2400" dirty="0">
              <a:latin typeface="Verdana" pitchFamily="34" charset="0"/>
            </a:endParaRPr>
          </a:p>
          <a:p>
            <a:pPr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pic>
        <p:nvPicPr>
          <p:cNvPr id="53252" name="Kuva 3" descr="shutterstock_4167072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0275"/>
            <a:ext cx="267493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Kuva 6" descr="shutterstock_3918613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4745038"/>
            <a:ext cx="2960687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Kuva 7" descr="shutterstock_26629330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613" y="4749800"/>
            <a:ext cx="157638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Kuva 11" descr="shutterstock_13534669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740275"/>
            <a:ext cx="20558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iruutu 1"/>
          <p:cNvSpPr txBox="1"/>
          <p:nvPr/>
        </p:nvSpPr>
        <p:spPr>
          <a:xfrm rot="354916">
            <a:off x="4833664" y="1909335"/>
            <a:ext cx="3889763" cy="1569660"/>
          </a:xfrm>
          <a:prstGeom prst="rect">
            <a:avLst/>
          </a:prstGeom>
          <a:solidFill>
            <a:srgbClr val="FF99CC"/>
          </a:solidFill>
        </p:spPr>
        <p:txBody>
          <a:bodyPr wrap="square" rtlCol="0">
            <a:spAutoFit/>
          </a:bodyPr>
          <a:lstStyle/>
          <a:p>
            <a:r>
              <a:rPr lang="fi-FI" sz="2400" dirty="0"/>
              <a:t>Opettaja, kirjaa tähän miten teidän koulussa tuetaan lapsen vireyttä ja jaksamista.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tsikko 3"/>
          <p:cNvSpPr>
            <a:spLocks noGrp="1"/>
          </p:cNvSpPr>
          <p:nvPr>
            <p:ph type="title"/>
          </p:nvPr>
        </p:nvSpPr>
        <p:spPr>
          <a:xfrm>
            <a:off x="2012950" y="612775"/>
            <a:ext cx="5118100" cy="554038"/>
          </a:xfrm>
        </p:spPr>
        <p:txBody>
          <a:bodyPr wrap="none">
            <a:spAutoFit/>
          </a:bodyPr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Lepo ja rentoutuminen</a:t>
            </a:r>
          </a:p>
        </p:txBody>
      </p:sp>
      <p:sp>
        <p:nvSpPr>
          <p:cNvPr id="47107" name="Rectangle 3"/>
          <p:cNvSpPr txBox="1">
            <a:spLocks/>
          </p:cNvSpPr>
          <p:nvPr/>
        </p:nvSpPr>
        <p:spPr bwMode="auto">
          <a:xfrm>
            <a:off x="711200" y="1625600"/>
            <a:ext cx="681736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Mikä on lepoa ja rentoutumista, mikä </a:t>
            </a:r>
            <a:r>
              <a:rPr lang="fi-FI" altLang="fi-FI" sz="2200" dirty="0" smtClean="0">
                <a:latin typeface="Verdana" pitchFamily="34" charset="0"/>
              </a:rPr>
              <a:t/>
            </a:r>
            <a:br>
              <a:rPr lang="fi-FI" altLang="fi-FI" sz="2200" dirty="0" smtClean="0">
                <a:latin typeface="Verdana" pitchFamily="34" charset="0"/>
              </a:rPr>
            </a:br>
            <a:r>
              <a:rPr lang="fi-FI" altLang="fi-FI" sz="2200" dirty="0" smtClean="0">
                <a:latin typeface="Verdana" pitchFamily="34" charset="0"/>
              </a:rPr>
              <a:t>taas </a:t>
            </a:r>
            <a:r>
              <a:rPr lang="fi-FI" altLang="fi-FI" sz="2200" dirty="0">
                <a:latin typeface="Verdana" pitchFamily="34" charset="0"/>
              </a:rPr>
              <a:t>ei?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Jokaisella on oma tapansa levätä ja rentoutua.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200" dirty="0">
                <a:latin typeface="Verdana" pitchFamily="34" charset="0"/>
              </a:rPr>
              <a:t>Kauhuelokuvan katselu, </a:t>
            </a:r>
            <a:r>
              <a:rPr lang="fi-FI" altLang="fi-FI" sz="2200" dirty="0" err="1">
                <a:latin typeface="Verdana" pitchFamily="34" charset="0"/>
              </a:rPr>
              <a:t>Facebookissa</a:t>
            </a:r>
            <a:r>
              <a:rPr lang="fi-FI" altLang="fi-FI" sz="2200" dirty="0">
                <a:latin typeface="Verdana" pitchFamily="34" charset="0"/>
              </a:rPr>
              <a:t> </a:t>
            </a:r>
            <a:r>
              <a:rPr lang="fi-FI" altLang="fi-FI" sz="2200" dirty="0" err="1">
                <a:latin typeface="Verdana" pitchFamily="34" charset="0"/>
              </a:rPr>
              <a:t>chattailu</a:t>
            </a:r>
            <a:r>
              <a:rPr lang="fi-FI" altLang="fi-FI" sz="2200" dirty="0">
                <a:latin typeface="Verdana" pitchFamily="34" charset="0"/>
              </a:rPr>
              <a:t> tai taistelupelien ääressä vietetty aika ei rentouta eikä anna aivoille lepoa</a:t>
            </a:r>
            <a:r>
              <a:rPr lang="fi-FI" altLang="fi-FI" sz="2200" dirty="0" smtClean="0">
                <a:latin typeface="Verdana" pitchFamily="34" charset="0"/>
              </a:rPr>
              <a:t>.</a:t>
            </a:r>
            <a:endParaRPr lang="fi-FI" altLang="fi-FI" sz="2200" dirty="0">
              <a:latin typeface="Verdana" pitchFamily="34" charset="0"/>
            </a:endParaRPr>
          </a:p>
        </p:txBody>
      </p:sp>
      <p:pic>
        <p:nvPicPr>
          <p:cNvPr id="47108" name="Picture 7" descr="C:\Users\Oksanen\Pictures\Shutterstock\Muokatut\Lepo ja uni muokatut\koulutus oikea palsta\rentoutuja_1755639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49530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8" descr="C:\Users\Oksanen\Pictures\Shutterstock\Muokatut\Lepo ja uni muokatut\TEKO-tytto-luke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4943475"/>
            <a:ext cx="21050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10" descr="C:\Users\Oksanen\Pictures\Shutterstock\Muokatut\Lepo ja uni muokatut\TEKO-tytto-ja-koir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5063"/>
            <a:ext cx="147637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11" descr="C:\Users\Oksanen\Pictures\Shutterstock\Taustajoukot tukena\shutterstock_142206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945063"/>
            <a:ext cx="2887663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2" name="Picture 5" descr="C:\Users\Oksanen\Pictures\Shutterstock\Muokatut\Lepo ja uni muokatut\TEKO-tytto-kuuntelee-musiik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4945063"/>
            <a:ext cx="1482725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432903">
            <a:off x="844846" y="1449226"/>
            <a:ext cx="7515159" cy="4419954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 rot="21427109">
            <a:off x="1434904" y="2271039"/>
            <a:ext cx="6049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>
                <a:solidFill>
                  <a:srgbClr val="C10075"/>
                </a:solidFill>
                <a:latin typeface="Berlin Sans FB Demi" panose="020E0802020502020306" pitchFamily="34" charset="0"/>
              </a:rPr>
              <a:t>Miten TEILLÄ rentoudutaan?</a:t>
            </a:r>
          </a:p>
        </p:txBody>
      </p:sp>
    </p:spTree>
    <p:extLst>
      <p:ext uri="{BB962C8B-B14F-4D97-AF65-F5344CB8AC3E}">
        <p14:creationId xmlns="" xmlns:p14="http://schemas.microsoft.com/office/powerpoint/2010/main" val="243076572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Vanhemman rooli lapsen jaksamisessa</a:t>
            </a:r>
          </a:p>
        </p:txBody>
      </p:sp>
      <p:sp>
        <p:nvSpPr>
          <p:cNvPr id="52227" name="Rectangle 3"/>
          <p:cNvSpPr txBox="1">
            <a:spLocks/>
          </p:cNvSpPr>
          <p:nvPr/>
        </p:nvSpPr>
        <p:spPr bwMode="auto">
          <a:xfrm>
            <a:off x="914400" y="1635760"/>
            <a:ext cx="77724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825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639763" indent="-182563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marL="0"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Rajat ja pelisäännöt kuntoon!</a:t>
            </a:r>
          </a:p>
          <a:p>
            <a:pPr marL="457200" lvl="3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Älylaitteet pois ajoissa ennen nukkumaanmenoa</a:t>
            </a:r>
          </a:p>
          <a:p>
            <a:pPr marL="457200" lvl="3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Säännölliset nukkumaanmenoajat</a:t>
            </a:r>
          </a:p>
          <a:p>
            <a:pPr marL="228600" lvl="3" indent="0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marL="182563"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>
                <a:latin typeface="Verdana" pitchFamily="34" charset="0"/>
              </a:rPr>
              <a:t>Onko väsymys merkki unen tarpeesta vai murrosiän murheista?</a:t>
            </a:r>
          </a:p>
          <a:p>
            <a:pPr marL="0" lvl="1" algn="l">
              <a:spcBef>
                <a:spcPts val="200"/>
              </a:spcBef>
              <a:buClr>
                <a:srgbClr val="C10075"/>
              </a:buClr>
            </a:pPr>
            <a:r>
              <a:rPr lang="fi-FI" altLang="fi-FI" sz="1000" dirty="0">
                <a:latin typeface="Verdana" pitchFamily="34" charset="0"/>
              </a:rPr>
              <a:t> </a:t>
            </a:r>
          </a:p>
          <a:p>
            <a:pPr marL="0" lvl="1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sz="2000" dirty="0" smtClean="0">
                <a:latin typeface="Verdana" pitchFamily="34" charset="0"/>
              </a:rPr>
              <a:t>Vanhempi on esimerkki</a:t>
            </a:r>
            <a:endParaRPr lang="fi-FI" altLang="fi-FI" sz="2000" dirty="0">
              <a:latin typeface="Verdana" pitchFamily="34" charset="0"/>
            </a:endParaRPr>
          </a:p>
          <a:p>
            <a:pPr marL="503237"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Koko perheen rauhoittuminen </a:t>
            </a:r>
            <a:r>
              <a:rPr lang="fi-FI" altLang="fi-FI" dirty="0" smtClean="0">
                <a:latin typeface="Verdana" pitchFamily="34" charset="0"/>
              </a:rPr>
              <a:t>on tärkeää iltaisin.</a:t>
            </a:r>
            <a:endParaRPr lang="fi-FI" altLang="fi-FI" dirty="0">
              <a:latin typeface="Verdana" pitchFamily="34" charset="0"/>
            </a:endParaRPr>
          </a:p>
          <a:p>
            <a:pPr marL="503237" lvl="2" algn="l">
              <a:spcBef>
                <a:spcPts val="200"/>
              </a:spcBef>
              <a:buClr>
                <a:srgbClr val="C10075"/>
              </a:buClr>
              <a:buFont typeface="Arial" charset="0"/>
              <a:buChar char="•"/>
            </a:pPr>
            <a:r>
              <a:rPr lang="fi-FI" altLang="fi-FI" dirty="0">
                <a:latin typeface="Verdana" pitchFamily="34" charset="0"/>
              </a:rPr>
              <a:t>Huolehdi myös omasta jaksamisestasi! </a:t>
            </a:r>
          </a:p>
          <a:p>
            <a:pPr marL="0" algn="l">
              <a:spcBef>
                <a:spcPts val="200"/>
              </a:spcBef>
              <a:buClr>
                <a:srgbClr val="C10075"/>
              </a:buClr>
              <a:buFont typeface="Arial" charset="0"/>
              <a:buNone/>
            </a:pPr>
            <a:endParaRPr lang="fi-FI" altLang="fi-FI" sz="1400" dirty="0">
              <a:latin typeface="Verdana" pitchFamily="34" charset="0"/>
            </a:endParaRPr>
          </a:p>
        </p:txBody>
      </p:sp>
      <p:pic>
        <p:nvPicPr>
          <p:cNvPr id="52228" name="Kuva 10" descr="shutterstock_3111250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225" y="4740275"/>
            <a:ext cx="1628775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9" name="Kuva 12" descr="shutterstock_5253794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722813"/>
            <a:ext cx="21304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Kuva 13" descr="shutterstock_600669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125" y="4727575"/>
            <a:ext cx="16891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Kuva 4" descr="shutterstock_1371761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3" y="4732338"/>
            <a:ext cx="2387600" cy="212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Kuva 11" descr="shutterstock_3298497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0750"/>
            <a:ext cx="1708150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4" y="803858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4" y="1777875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94" y="2716801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112" y="4463289"/>
            <a:ext cx="21955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696694" y="4519379"/>
            <a:ext cx="5587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fi-FI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Mikä muu voisi olla                             </a:t>
            </a:r>
            <a:r>
              <a:rPr lang="fi-FI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fi-FI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2892207" y="731438"/>
            <a:ext cx="58718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Mene nukkumaan viimeistään kello 22.00, jos koulu alkaa aamulla kello 8.00. Näin saat varmuudella riittävästi unta.</a:t>
            </a:r>
          </a:p>
          <a:p>
            <a:pPr algn="l"/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2892207" y="1702819"/>
            <a:ext cx="5595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Pidä sama unirytmi myös viikonloppuna − vältä viikonloppuvalvomista!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2892207" y="2641980"/>
            <a:ext cx="48488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Nauti kirkkaasta valosta heti </a:t>
            </a:r>
            <a:r>
              <a:rPr lang="fi-FI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herättyäsi.</a:t>
            </a:r>
            <a:endParaRPr lang="fi-FI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38630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Liikunta</a:t>
            </a:r>
            <a:r>
              <a:rPr lang="fi-FI" altLang="fi-FI" sz="2800" b="1" dirty="0">
                <a:latin typeface="Verdana" pitchFamily="34" charset="0"/>
                <a:ea typeface="ＭＳ Ｐゴシック" pitchFamily="-105" charset="-128"/>
              </a:rPr>
              <a:t> tutkitusti</a:t>
            </a:r>
          </a:p>
        </p:txBody>
      </p:sp>
      <p:sp>
        <p:nvSpPr>
          <p:cNvPr id="2" name="Sisällön paikkamerkki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fi-FI" sz="2000" dirty="0" smtClean="0">
                <a:latin typeface="Verdana" pitchFamily="34" charset="0"/>
              </a:rPr>
              <a:t>tukee </a:t>
            </a:r>
            <a:r>
              <a:rPr lang="fi-FI" sz="2000" dirty="0">
                <a:latin typeface="Verdana" pitchFamily="34" charset="0"/>
              </a:rPr>
              <a:t>kasvua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latin typeface="Verdana" pitchFamily="34" charset="0"/>
              </a:rPr>
              <a:t>kehittää hengitys- ja verenkiertoelimistöä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latin typeface="Verdana" pitchFamily="34" charset="0"/>
              </a:rPr>
              <a:t>vahvistaa luustoa, sidekudoksia ja jänteitä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i-FI" sz="1600" dirty="0" smtClean="0">
                <a:latin typeface="Verdana" pitchFamily="34" charset="0"/>
              </a:rPr>
              <a:t>lisää lihasvoimaa</a:t>
            </a:r>
          </a:p>
          <a:p>
            <a:pPr marL="0" indent="0">
              <a:defRPr/>
            </a:pPr>
            <a:endParaRPr lang="fi-FI" sz="1600" dirty="0">
              <a:latin typeface="Verdana" pitchFamily="34" charset="0"/>
            </a:endParaRPr>
          </a:p>
          <a:p>
            <a:pPr marL="182563" indent="-182563">
              <a:defRPr/>
            </a:pPr>
            <a:endParaRPr lang="fi-FI" sz="1600" dirty="0">
              <a:latin typeface="Verdana" pitchFamily="34" charset="0"/>
            </a:endParaRPr>
          </a:p>
          <a:p>
            <a:pPr marL="0" indent="-182563">
              <a:defRPr/>
            </a:pPr>
            <a:r>
              <a:rPr lang="fi-FI" sz="2000" dirty="0" smtClean="0">
                <a:latin typeface="Verdana" pitchFamily="34" charset="0"/>
              </a:rPr>
              <a:t>auttaa </a:t>
            </a:r>
            <a:r>
              <a:rPr lang="fi-FI" sz="2000" dirty="0">
                <a:latin typeface="Verdana" pitchFamily="34" charset="0"/>
              </a:rPr>
              <a:t>pitämään painon kurissa</a:t>
            </a:r>
          </a:p>
          <a:p>
            <a:pPr marL="182563" indent="-182563">
              <a:defRPr/>
            </a:pPr>
            <a:endParaRPr lang="fi-FI" sz="1600" dirty="0">
              <a:latin typeface="Verdana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lvl="1" indent="0">
              <a:buNone/>
              <a:defRPr/>
            </a:pPr>
            <a:r>
              <a:rPr lang="fi-FI" sz="2000" dirty="0" smtClean="0">
                <a:latin typeface="Verdana" pitchFamily="34" charset="0"/>
              </a:rPr>
              <a:t>ehkäisee </a:t>
            </a:r>
            <a:r>
              <a:rPr lang="fi-FI" sz="2000" dirty="0">
                <a:latin typeface="Verdana" pitchFamily="34" charset="0"/>
              </a:rPr>
              <a:t>sairauksia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sydän- ja verisuonitaudit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tyypin 2 diabetes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keuhkosairaudet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tuki- ja liikuntaelinsairaudet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mielenterveysongelmat</a:t>
            </a:r>
            <a:endParaRPr lang="fi-FI" dirty="0"/>
          </a:p>
          <a:p>
            <a:endParaRPr lang="fi-FI" dirty="0"/>
          </a:p>
        </p:txBody>
      </p:sp>
      <p:sp>
        <p:nvSpPr>
          <p:cNvPr id="6149" name="Tekstikehys 3"/>
          <p:cNvSpPr txBox="1">
            <a:spLocks noChangeArrowheads="1"/>
          </p:cNvSpPr>
          <p:nvPr/>
        </p:nvSpPr>
        <p:spPr bwMode="auto">
          <a:xfrm>
            <a:off x="3008313" y="6110288"/>
            <a:ext cx="37814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100" dirty="0">
                <a:latin typeface="Verdana" pitchFamily="34" charset="0"/>
              </a:rPr>
              <a:t/>
            </a:r>
            <a:br>
              <a:rPr lang="fi-FI" altLang="fi-FI" sz="1100" dirty="0">
                <a:latin typeface="Verdana" pitchFamily="34" charset="0"/>
              </a:rPr>
            </a:br>
            <a:r>
              <a:rPr lang="fi-FI" altLang="fi-FI" sz="1100" dirty="0">
                <a:latin typeface="Verdana" pitchFamily="34" charset="0"/>
              </a:rPr>
              <a:t>Lähde: </a:t>
            </a:r>
            <a:r>
              <a:rPr lang="fi-FI" altLang="fi-FI" sz="1100" dirty="0" err="1">
                <a:latin typeface="Verdana" pitchFamily="34" charset="0"/>
              </a:rPr>
              <a:t>www.ukkinstituutti.fi</a:t>
            </a:r>
            <a:endParaRPr lang="fi-FI" altLang="fi-FI" sz="1100"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578"/>
          <a:stretch>
            <a:fillRect/>
          </a:stretch>
        </p:blipFill>
        <p:spPr bwMode="auto">
          <a:xfrm>
            <a:off x="4378281" y="2550579"/>
            <a:ext cx="4271962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6631"/>
          <a:stretch>
            <a:fillRect/>
          </a:stretch>
        </p:blipFill>
        <p:spPr bwMode="auto">
          <a:xfrm>
            <a:off x="292137" y="2402164"/>
            <a:ext cx="4179887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Otsikko 3"/>
          <p:cNvSpPr>
            <a:spLocks noGrp="1"/>
          </p:cNvSpPr>
          <p:nvPr>
            <p:ph type="title"/>
          </p:nvPr>
        </p:nvSpPr>
        <p:spPr>
          <a:xfrm>
            <a:off x="242888" y="625475"/>
            <a:ext cx="8631237" cy="998538"/>
          </a:xfrm>
        </p:spPr>
        <p:txBody>
          <a:bodyPr/>
          <a:lstStyle/>
          <a:p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Meillä jokaisella on tärkeä rooli </a:t>
            </a:r>
            <a:br>
              <a:rPr lang="fi-FI" altLang="fi-FI" b="1" dirty="0">
                <a:latin typeface="Verdana" pitchFamily="34" charset="0"/>
                <a:ea typeface="ＭＳ Ｐゴシック" pitchFamily="-105" charset="-128"/>
              </a:rPr>
            </a:br>
            <a:r>
              <a:rPr lang="fi-FI" altLang="fi-FI" b="1" dirty="0">
                <a:latin typeface="Verdana" pitchFamily="34" charset="0"/>
                <a:ea typeface="ＭＳ Ｐゴシック" pitchFamily="-105" charset="-128"/>
              </a:rPr>
              <a:t>lapsen ja nuoren hyvinvoinnin tukemisessa! 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775588" y="2181247"/>
            <a:ext cx="3212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Hyvinvoinnin kolmio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4774028" y="5541429"/>
            <a:ext cx="32877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Terveyden ulottuvuudet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orakulmio 11"/>
          <p:cNvSpPr/>
          <p:nvPr/>
        </p:nvSpPr>
        <p:spPr>
          <a:xfrm>
            <a:off x="0" y="0"/>
            <a:ext cx="9144000" cy="1446213"/>
          </a:xfrm>
          <a:prstGeom prst="rect">
            <a:avLst/>
          </a:prstGeom>
          <a:solidFill>
            <a:srgbClr val="008ECE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/>
          </a:p>
        </p:txBody>
      </p:sp>
      <p:sp>
        <p:nvSpPr>
          <p:cNvPr id="55299" name="Sisällön paikkamerkki 2"/>
          <p:cNvSpPr>
            <a:spLocks noGrp="1"/>
          </p:cNvSpPr>
          <p:nvPr>
            <p:ph idx="1"/>
          </p:nvPr>
        </p:nvSpPr>
        <p:spPr>
          <a:xfrm>
            <a:off x="862013" y="4244975"/>
            <a:ext cx="7646987" cy="971550"/>
          </a:xfrm>
        </p:spPr>
        <p:txBody>
          <a:bodyPr/>
          <a:lstStyle/>
          <a:p>
            <a:pPr marL="0" indent="0"/>
            <a:r>
              <a:rPr lang="fi-FI" altLang="fi-FI" sz="2000" dirty="0">
                <a:latin typeface="Verdana" pitchFamily="34" charset="0"/>
                <a:ea typeface="ＭＳ Ｐゴシック" pitchFamily="-105" charset="-128"/>
              </a:rPr>
              <a:t>Yhteistyössä: </a:t>
            </a:r>
            <a:r>
              <a:rPr lang="fi-FI" altLang="fi-FI" sz="1800" dirty="0" smtClean="0">
                <a:latin typeface="Verdana" pitchFamily="34" charset="0"/>
                <a:ea typeface="ＭＳ Ｐゴシック" pitchFamily="-105" charset="-128"/>
              </a:rPr>
              <a:t>Hämeen </a:t>
            </a:r>
            <a:r>
              <a:rPr lang="fi-FI" altLang="fi-FI" sz="1800" dirty="0">
                <a:latin typeface="Verdana" pitchFamily="34" charset="0"/>
                <a:ea typeface="ＭＳ Ｐゴシック" pitchFamily="-105" charset="-128"/>
              </a:rPr>
              <a:t>Liikunta ja Urheilu</a:t>
            </a:r>
            <a:r>
              <a:rPr lang="fi-FI" altLang="fi-FI" sz="1800" dirty="0" smtClean="0">
                <a:latin typeface="Verdana" pitchFamily="34" charset="0"/>
                <a:ea typeface="ＭＳ Ｐゴシック" pitchFamily="-105" charset="-128"/>
              </a:rPr>
              <a:t>, </a:t>
            </a:r>
            <a:r>
              <a:rPr lang="fi-FI" altLang="fi-FI" sz="1800" dirty="0" err="1" smtClean="0">
                <a:latin typeface="Verdana" pitchFamily="34" charset="0"/>
                <a:ea typeface="ＭＳ Ｐゴシック" pitchFamily="-105" charset="-128"/>
              </a:rPr>
              <a:t>KOLIKO-hanke</a:t>
            </a:r>
            <a:endParaRPr lang="fi-FI" altLang="fi-FI" sz="1800" dirty="0" smtClean="0">
              <a:latin typeface="Verdana" pitchFamily="34" charset="0"/>
              <a:ea typeface="ＭＳ Ｐゴシック" pitchFamily="-105" charset="-128"/>
            </a:endParaRPr>
          </a:p>
          <a:p>
            <a:pPr marL="0" indent="0"/>
            <a:r>
              <a:rPr lang="fi-FI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Päivitystyö: Sanna Palomäki</a:t>
            </a:r>
          </a:p>
        </p:txBody>
      </p:sp>
      <p:pic>
        <p:nvPicPr>
          <p:cNvPr id="55301" name="Kuva 7" descr="ukklogo_fi_65aa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3" y="2392363"/>
            <a:ext cx="3462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2" name="Otsikko 3"/>
          <p:cNvSpPr>
            <a:spLocks noGrp="1"/>
          </p:cNvSpPr>
          <p:nvPr>
            <p:ph type="title"/>
          </p:nvPr>
        </p:nvSpPr>
        <p:spPr>
          <a:xfrm>
            <a:off x="411163" y="214313"/>
            <a:ext cx="8229600" cy="998537"/>
          </a:xfrm>
        </p:spPr>
        <p:txBody>
          <a:bodyPr/>
          <a:lstStyle/>
          <a:p>
            <a:r>
              <a:rPr lang="fi-FI" altLang="fi-FI" sz="3600" b="1">
                <a:solidFill>
                  <a:schemeClr val="bg1"/>
                </a:solidFill>
                <a:latin typeface="Verdana" pitchFamily="34" charset="0"/>
                <a:ea typeface="ＭＳ Ｐゴシック" pitchFamily="-105" charset="-128"/>
              </a:rPr>
              <a:t>www.tervekoululainen.fi</a:t>
            </a:r>
          </a:p>
        </p:txBody>
      </p:sp>
      <p:pic>
        <p:nvPicPr>
          <p:cNvPr id="55303" name="Kuva 10" descr="Terve_koululainen_puhekuplalogo_RGB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1784350"/>
            <a:ext cx="2935287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E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Kuva 4" descr="shutterstock_4139014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506">
            <a:off x="3116263" y="409575"/>
            <a:ext cx="3821112" cy="29337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Kuva 7" descr="shutterstock_681658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9521">
            <a:off x="598488" y="1049338"/>
            <a:ext cx="2513012" cy="376713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Kuva 11" descr="shutterstock_206944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132263"/>
            <a:ext cx="3284538" cy="2519362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Kuva 11" descr="shutterstock_2049288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7130">
            <a:off x="5294313" y="2230438"/>
            <a:ext cx="3000375" cy="3449637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Liikunta tutkitusti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82563" indent="-182563">
              <a:defRPr/>
            </a:pPr>
            <a:r>
              <a:rPr lang="fi-FI" sz="2000" dirty="0" smtClean="0">
                <a:latin typeface="Verdana" pitchFamily="34" charset="0"/>
              </a:rPr>
              <a:t>auttaa </a:t>
            </a:r>
            <a:r>
              <a:rPr lang="fi-FI" sz="2000" dirty="0">
                <a:latin typeface="Verdana" pitchFamily="34" charset="0"/>
              </a:rPr>
              <a:t>oppimaan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kehittää aivoja mm. lisäämällä niiden aineenvaihduntaa</a:t>
            </a:r>
          </a:p>
          <a:p>
            <a:pPr marL="177800" lvl="1" indent="0">
              <a:buNone/>
              <a:defRPr/>
            </a:pPr>
            <a:r>
              <a:rPr lang="fi-FI" sz="1600" dirty="0">
                <a:latin typeface="Verdana" pitchFamily="34" charset="0"/>
              </a:rPr>
              <a:t/>
            </a:r>
            <a:br>
              <a:rPr lang="fi-FI" sz="1600" dirty="0">
                <a:latin typeface="Verdana" pitchFamily="34" charset="0"/>
              </a:rPr>
            </a:br>
            <a:endParaRPr lang="fi-FI" sz="1000" dirty="0">
              <a:latin typeface="Verdana" pitchFamily="34" charset="0"/>
            </a:endParaRPr>
          </a:p>
          <a:p>
            <a:pPr marL="182563" indent="-182563">
              <a:defRPr/>
            </a:pPr>
            <a:r>
              <a:rPr lang="fi-FI" sz="2000" dirty="0" smtClean="0">
                <a:latin typeface="Verdana" pitchFamily="34" charset="0"/>
              </a:rPr>
              <a:t>lisää </a:t>
            </a:r>
            <a:r>
              <a:rPr lang="fi-FI" sz="2000" dirty="0">
                <a:latin typeface="Verdana" pitchFamily="34" charset="0"/>
              </a:rPr>
              <a:t>keskittymiskykyä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ylläpitää vireyttä</a:t>
            </a:r>
          </a:p>
          <a:p>
            <a:pPr marL="354013" lvl="1" indent="-176213">
              <a:defRPr/>
            </a:pPr>
            <a:r>
              <a:rPr lang="fi-FI" sz="1600" dirty="0">
                <a:latin typeface="Verdana" pitchFamily="34" charset="0"/>
              </a:rPr>
              <a:t>parantaa tarkkaavaisuutta</a:t>
            </a:r>
            <a:br>
              <a:rPr lang="fi-FI" sz="1600" dirty="0">
                <a:latin typeface="Verdana" pitchFamily="34" charset="0"/>
              </a:rPr>
            </a:br>
            <a:endParaRPr lang="fi-FI" sz="1000" dirty="0">
              <a:latin typeface="Verdana" pitchFamily="34" charset="0"/>
            </a:endParaRPr>
          </a:p>
          <a:p>
            <a:endParaRPr lang="fi-FI" dirty="0"/>
          </a:p>
          <a:p>
            <a:r>
              <a:rPr lang="fi-FI" sz="2000" dirty="0" smtClean="0"/>
              <a:t>virkistää </a:t>
            </a:r>
            <a:r>
              <a:rPr lang="fi-FI" sz="2000" dirty="0"/>
              <a:t>ja tuottaa mielihyvää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fi-FI" sz="2000" dirty="0" smtClean="0">
                <a:latin typeface="Verdana" pitchFamily="34" charset="0"/>
              </a:rPr>
              <a:t>kehittää </a:t>
            </a:r>
            <a:r>
              <a:rPr lang="fi-FI" sz="2000" dirty="0">
                <a:latin typeface="Verdana" pitchFamily="34" charset="0"/>
              </a:rPr>
              <a:t>motorisia taitoja</a:t>
            </a:r>
            <a:br>
              <a:rPr lang="fi-FI" sz="2000" dirty="0">
                <a:latin typeface="Verdana" pitchFamily="34" charset="0"/>
              </a:rPr>
            </a:br>
            <a:endParaRPr lang="fi-FI" sz="2000" dirty="0">
              <a:latin typeface="Verdana" pitchFamily="34" charset="0"/>
            </a:endParaRPr>
          </a:p>
          <a:p>
            <a:pPr marL="182563" indent="-182563">
              <a:defRPr/>
            </a:pPr>
            <a:r>
              <a:rPr lang="fi-FI" sz="2000" dirty="0" smtClean="0">
                <a:latin typeface="Verdana" pitchFamily="34" charset="0"/>
              </a:rPr>
              <a:t>parantaa </a:t>
            </a:r>
            <a:r>
              <a:rPr lang="fi-FI" sz="2000" dirty="0">
                <a:latin typeface="Verdana" pitchFamily="34" charset="0"/>
              </a:rPr>
              <a:t>unta</a:t>
            </a:r>
          </a:p>
          <a:p>
            <a:pPr marL="182563" indent="-182563">
              <a:defRPr/>
            </a:pPr>
            <a:endParaRPr lang="fi-FI" sz="1600" dirty="0"/>
          </a:p>
          <a:p>
            <a:pPr marL="0" indent="-182563">
              <a:defRPr/>
            </a:pPr>
            <a:r>
              <a:rPr lang="fi-FI" sz="2000" dirty="0" smtClean="0"/>
              <a:t>auttaa </a:t>
            </a:r>
            <a:r>
              <a:rPr lang="fi-FI" sz="2000" dirty="0"/>
              <a:t>oppimaan vuoro-vaikutustaitoja ja reilun pelin henkeä </a:t>
            </a:r>
          </a:p>
          <a:p>
            <a:pPr marL="182563" indent="-182563">
              <a:defRPr/>
            </a:pPr>
            <a:endParaRPr lang="fi-FI" sz="1600" dirty="0"/>
          </a:p>
          <a:p>
            <a:pPr marL="0" indent="-182563">
              <a:defRPr/>
            </a:pPr>
            <a:r>
              <a:rPr lang="fi-FI" sz="2000" dirty="0" smtClean="0"/>
              <a:t>auttaa </a:t>
            </a:r>
            <a:r>
              <a:rPr lang="fi-FI" sz="2000" dirty="0"/>
              <a:t>luomaan ja ylläpitämään sosiaalisia suhteita.</a:t>
            </a:r>
            <a:endParaRPr lang="fi-FI" sz="2000" dirty="0">
              <a:latin typeface="Verdana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="" xmlns:p14="http://schemas.microsoft.com/office/powerpoint/2010/main" val="2019195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yöristetty suorakulmio 8"/>
          <p:cNvSpPr/>
          <p:nvPr/>
        </p:nvSpPr>
        <p:spPr>
          <a:xfrm>
            <a:off x="327025" y="4160838"/>
            <a:ext cx="8323263" cy="1176337"/>
          </a:xfrm>
          <a:prstGeom prst="roundRect">
            <a:avLst/>
          </a:prstGeom>
          <a:solidFill>
            <a:srgbClr val="C10075">
              <a:alpha val="60000"/>
            </a:srgbClr>
          </a:solidFill>
          <a:ln>
            <a:solidFill>
              <a:srgbClr val="C1007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 sz="2100">
              <a:solidFill>
                <a:srgbClr val="C10075"/>
              </a:solidFill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327025" y="1400175"/>
            <a:ext cx="8323263" cy="2024063"/>
          </a:xfrm>
          <a:prstGeom prst="roundRect">
            <a:avLst/>
          </a:prstGeom>
          <a:solidFill>
            <a:srgbClr val="00A7F2">
              <a:alpha val="6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fi-FI" sz="2100"/>
          </a:p>
        </p:txBody>
      </p:sp>
      <p:sp>
        <p:nvSpPr>
          <p:cNvPr id="8196" name="Rectangle 2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998537"/>
          </a:xfrm>
        </p:spPr>
        <p:txBody>
          <a:bodyPr/>
          <a:lstStyle/>
          <a:p>
            <a:r>
              <a:rPr lang="fi-FI" altLang="fi-FI" sz="3200" b="1">
                <a:latin typeface="Verdana" pitchFamily="34" charset="0"/>
                <a:ea typeface="ＭＳ Ｐゴシック" pitchFamily="-105" charset="-128"/>
              </a:rPr>
              <a:t>Kouluikäisten l</a:t>
            </a:r>
            <a:r>
              <a:rPr lang="fi-FI" altLang="fi-FI" b="1">
                <a:latin typeface="Verdana" pitchFamily="34" charset="0"/>
                <a:ea typeface="ＭＳ Ｐゴシック" pitchFamily="-105" charset="-128"/>
              </a:rPr>
              <a:t>iikuntasuositus</a:t>
            </a:r>
          </a:p>
        </p:txBody>
      </p:sp>
      <p:sp>
        <p:nvSpPr>
          <p:cNvPr id="8195" name="Rectangle 3"/>
          <p:cNvSpPr txBox="1">
            <a:spLocks/>
          </p:cNvSpPr>
          <p:nvPr/>
        </p:nvSpPr>
        <p:spPr bwMode="auto">
          <a:xfrm>
            <a:off x="704850" y="806450"/>
            <a:ext cx="7781925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100" dirty="0">
                <a:latin typeface="Verdana" pitchFamily="34" charset="0"/>
              </a:rPr>
              <a:t> </a:t>
            </a: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100" dirty="0">
                <a:latin typeface="Verdana" pitchFamily="34" charset="0"/>
              </a:rPr>
              <a:t> </a:t>
            </a:r>
          </a:p>
          <a:p>
            <a:pPr marL="177800" indent="-177800" algn="l" eaLnBrk="0" hangingPunct="0">
              <a:spcBef>
                <a:spcPts val="200"/>
              </a:spcBef>
              <a:buFont typeface="Arial" charset="0"/>
              <a:buChar char="•"/>
              <a:defRPr/>
            </a:pPr>
            <a:r>
              <a:rPr lang="fi-FI" sz="2100" dirty="0">
                <a:latin typeface="Verdana" pitchFamily="34" charset="0"/>
              </a:rPr>
              <a:t>Lapsen ja nuoren tulee liikkua </a:t>
            </a:r>
            <a:r>
              <a:rPr lang="fi-FI" sz="2100" b="1" dirty="0">
                <a:latin typeface="Verdana" pitchFamily="34" charset="0"/>
              </a:rPr>
              <a:t>monipuolisesti</a:t>
            </a:r>
            <a:r>
              <a:rPr lang="fi-FI" sz="2100" dirty="0">
                <a:latin typeface="Verdana" pitchFamily="34" charset="0"/>
              </a:rPr>
              <a:t> ainakin </a:t>
            </a:r>
            <a:r>
              <a:rPr lang="fi-FI" sz="2100" b="1" dirty="0">
                <a:latin typeface="Verdana" pitchFamily="34" charset="0"/>
              </a:rPr>
              <a:t>1</a:t>
            </a:r>
            <a:r>
              <a:rPr lang="fi-FI" sz="2100" b="1" dirty="0">
                <a:latin typeface="Calibri" pitchFamily="34" charset="0"/>
              </a:rPr>
              <a:t>−</a:t>
            </a:r>
            <a:r>
              <a:rPr lang="fi-FI" sz="2100" b="1" dirty="0">
                <a:latin typeface="Verdana" pitchFamily="34" charset="0"/>
              </a:rPr>
              <a:t>2 tuntia päivässä</a:t>
            </a:r>
            <a:r>
              <a:rPr lang="fi-FI" sz="2100" dirty="0">
                <a:latin typeface="Verdana" pitchFamily="34" charset="0"/>
              </a:rPr>
              <a:t>. </a:t>
            </a:r>
          </a:p>
          <a:p>
            <a:pPr marL="177800" indent="-177800" algn="l" eaLnBrk="0" hangingPunct="0">
              <a:spcBef>
                <a:spcPts val="200"/>
              </a:spcBef>
              <a:buFont typeface="Arial" charset="0"/>
              <a:buChar char="•"/>
              <a:defRPr/>
            </a:pPr>
            <a:r>
              <a:rPr lang="fi-FI" sz="2100" dirty="0">
                <a:latin typeface="Verdana" pitchFamily="34" charset="0"/>
              </a:rPr>
              <a:t>Vähintään </a:t>
            </a:r>
            <a:r>
              <a:rPr lang="fi-FI" sz="2100" b="1" dirty="0">
                <a:latin typeface="Verdana" pitchFamily="34" charset="0"/>
              </a:rPr>
              <a:t>puolet </a:t>
            </a:r>
            <a:r>
              <a:rPr lang="fi-FI" sz="2100" dirty="0">
                <a:latin typeface="Verdana" pitchFamily="34" charset="0"/>
              </a:rPr>
              <a:t>liikunnasta tulee olla </a:t>
            </a:r>
            <a:r>
              <a:rPr lang="fi-FI" sz="2100" b="1" dirty="0">
                <a:latin typeface="Verdana" pitchFamily="34" charset="0"/>
              </a:rPr>
              <a:t>reipasta</a:t>
            </a:r>
            <a:r>
              <a:rPr lang="fi-FI" sz="2100" dirty="0">
                <a:latin typeface="Verdana" pitchFamily="34" charset="0"/>
              </a:rPr>
              <a:t>,</a:t>
            </a:r>
            <a:r>
              <a:rPr lang="fi-FI" sz="2100" b="1" dirty="0">
                <a:latin typeface="Verdana" pitchFamily="34" charset="0"/>
              </a:rPr>
              <a:t> </a:t>
            </a:r>
            <a:r>
              <a:rPr lang="fi-FI" sz="2100" dirty="0">
                <a:latin typeface="Verdana" pitchFamily="34" charset="0"/>
              </a:rPr>
              <a:t>niin että syke nousee.</a:t>
            </a:r>
          </a:p>
          <a:p>
            <a:pPr marL="177800" indent="-177800" algn="l" eaLnBrk="0" hangingPunct="0">
              <a:spcBef>
                <a:spcPts val="200"/>
              </a:spcBef>
              <a:buFont typeface="Arial" charset="0"/>
              <a:buChar char="•"/>
              <a:defRPr/>
            </a:pPr>
            <a:r>
              <a:rPr lang="fi-FI" sz="2100" dirty="0">
                <a:latin typeface="Verdana" pitchFamily="34" charset="0"/>
              </a:rPr>
              <a:t>Liikuntamäärän voi koota 10 minuutin pätkistä! </a:t>
            </a: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defRPr/>
            </a:pPr>
            <a:r>
              <a:rPr lang="fi-FI" sz="2100" dirty="0">
                <a:latin typeface="Verdana" pitchFamily="34" charset="0"/>
              </a:rPr>
              <a:t> </a:t>
            </a: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None/>
              <a:defRPr/>
            </a:pPr>
            <a:endParaRPr lang="fi-FI" sz="2100" dirty="0">
              <a:latin typeface="Verdana" pitchFamily="34" charset="0"/>
            </a:endParaRPr>
          </a:p>
          <a:p>
            <a:pPr algn="l" eaLnBrk="0" hangingPunct="0">
              <a:spcBef>
                <a:spcPts val="200"/>
              </a:spcBef>
              <a:buClr>
                <a:srgbClr val="C10075"/>
              </a:buClr>
              <a:buFont typeface="Arial" charset="0"/>
              <a:buNone/>
              <a:defRPr/>
            </a:pPr>
            <a:endParaRPr lang="fi-FI" sz="2100" dirty="0">
              <a:latin typeface="Verdana" pitchFamily="34" charset="0"/>
            </a:endParaRPr>
          </a:p>
        </p:txBody>
      </p:sp>
      <p:sp>
        <p:nvSpPr>
          <p:cNvPr id="8198" name="Rectangle 3"/>
          <p:cNvSpPr>
            <a:spLocks noChangeArrowheads="1"/>
          </p:cNvSpPr>
          <p:nvPr/>
        </p:nvSpPr>
        <p:spPr bwMode="auto">
          <a:xfrm>
            <a:off x="2735263" y="6410325"/>
            <a:ext cx="33670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1000">
                <a:solidFill>
                  <a:srgbClr val="000000"/>
                </a:solidFill>
                <a:latin typeface="Verdana" pitchFamily="34" charset="0"/>
              </a:rPr>
              <a:t>Lasten ja nuorten liikunnan asiantuntijaryhmä 2008</a:t>
            </a:r>
            <a:br>
              <a:rPr lang="fi-FI" altLang="fi-FI" sz="1000">
                <a:solidFill>
                  <a:srgbClr val="000000"/>
                </a:solidFill>
                <a:latin typeface="Verdana" pitchFamily="34" charset="0"/>
              </a:rPr>
            </a:br>
            <a:r>
              <a:rPr lang="fi-FI" altLang="fi-FI" sz="1000">
                <a:solidFill>
                  <a:srgbClr val="000000"/>
                </a:solidFill>
                <a:latin typeface="Verdana" pitchFamily="34" charset="0"/>
              </a:rPr>
              <a:t>Opetusministeriö ja Nuori Suomi</a:t>
            </a:r>
          </a:p>
        </p:txBody>
      </p:sp>
      <p:sp>
        <p:nvSpPr>
          <p:cNvPr id="8199" name="Tekstikehys 9"/>
          <p:cNvSpPr txBox="1">
            <a:spLocks noChangeArrowheads="1"/>
          </p:cNvSpPr>
          <p:nvPr/>
        </p:nvSpPr>
        <p:spPr bwMode="auto">
          <a:xfrm>
            <a:off x="742950" y="3640138"/>
            <a:ext cx="800100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5pPr>
            <a:lvl6pPr marL="25146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6pPr>
            <a:lvl7pPr marL="29718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7pPr>
            <a:lvl8pPr marL="34290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8pPr>
            <a:lvl9pPr marL="3886200" indent="-228600" algn="ctr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5" charset="-128"/>
              </a:defRPr>
            </a:lvl9pPr>
          </a:lstStyle>
          <a:p>
            <a:pPr algn="l" eaLnBrk="1" hangingPunct="1"/>
            <a:r>
              <a:rPr lang="fi-FI" altLang="fi-FI" sz="2100" dirty="0">
                <a:latin typeface="Verdana" pitchFamily="34" charset="0"/>
              </a:rPr>
              <a:t>Suositus ottaa kantaa myös liikkumattomaan aikaan:</a:t>
            </a:r>
          </a:p>
          <a:p>
            <a:pPr algn="l" eaLnBrk="1" hangingPunct="1"/>
            <a:r>
              <a:rPr lang="fi-FI" altLang="fi-FI" sz="2100" dirty="0">
                <a:latin typeface="Verdana" pitchFamily="34" charset="0"/>
              </a:rPr>
              <a:t> </a:t>
            </a:r>
          </a:p>
          <a:p>
            <a:pPr algn="l">
              <a:spcBef>
                <a:spcPts val="200"/>
              </a:spcBef>
              <a:buFont typeface="Arial" charset="0"/>
              <a:buChar char="•"/>
            </a:pPr>
            <a:r>
              <a:rPr lang="fi-FI" altLang="fi-FI" sz="2100" b="1" dirty="0">
                <a:latin typeface="Verdana" pitchFamily="34" charset="0"/>
              </a:rPr>
              <a:t> Ruutuaikaa</a:t>
            </a:r>
            <a:r>
              <a:rPr lang="fi-FI" altLang="fi-FI" sz="2100" dirty="0">
                <a:latin typeface="Verdana" pitchFamily="34" charset="0"/>
              </a:rPr>
              <a:t> saa olla korkeintaan pari tuntia päivässä.</a:t>
            </a:r>
          </a:p>
          <a:p>
            <a:pPr algn="l">
              <a:spcBef>
                <a:spcPts val="200"/>
              </a:spcBef>
              <a:buFont typeface="Arial" charset="0"/>
              <a:buChar char="•"/>
            </a:pPr>
            <a:r>
              <a:rPr lang="fi-FI" altLang="fi-FI" sz="2100" dirty="0">
                <a:latin typeface="Verdana" pitchFamily="34" charset="0"/>
              </a:rPr>
              <a:t> Yli 2 tunnin </a:t>
            </a:r>
            <a:r>
              <a:rPr lang="fi-FI" altLang="fi-FI" sz="2100" b="1" dirty="0">
                <a:latin typeface="Verdana" pitchFamily="34" charset="0"/>
              </a:rPr>
              <a:t>istumisjaksoja</a:t>
            </a:r>
            <a:r>
              <a:rPr lang="fi-FI" altLang="fi-FI" sz="2100" dirty="0">
                <a:latin typeface="Verdana" pitchFamily="34" charset="0"/>
              </a:rPr>
              <a:t> tulee välttää. </a:t>
            </a:r>
          </a:p>
          <a:p>
            <a:pPr algn="l" eaLnBrk="1" hangingPunct="1"/>
            <a:endParaRPr lang="fi-FI" altLang="fi-FI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5996</TotalTime>
  <Words>2108</Words>
  <Application>Microsoft Office PowerPoint</Application>
  <PresentationFormat>Näytössä katseltava diaesitys (4:3)</PresentationFormat>
  <Paragraphs>524</Paragraphs>
  <Slides>72</Slides>
  <Notes>3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72</vt:i4>
      </vt:variant>
    </vt:vector>
  </HeadingPairs>
  <TitlesOfParts>
    <vt:vector size="73" baseType="lpstr">
      <vt:lpstr>Office-teema</vt:lpstr>
      <vt:lpstr>Hyvinvoiva lapsi ja nuori liikuntaa, ravintoa ja lepoa  sopivassa suhteessa</vt:lpstr>
      <vt:lpstr>Vinkkejä kalvosarjan käyttöön</vt:lpstr>
      <vt:lpstr>Hyvinvoinnin kolmio tasapainoon</vt:lpstr>
      <vt:lpstr>Dia 4</vt:lpstr>
      <vt:lpstr>Dia 5</vt:lpstr>
      <vt:lpstr>Liikunta tutkitusti</vt:lpstr>
      <vt:lpstr>Liikunta tutkitusti</vt:lpstr>
      <vt:lpstr>Liikunta tutkitusti</vt:lpstr>
      <vt:lpstr>Kouluikäisten liikuntasuositus</vt:lpstr>
      <vt:lpstr>Eri ikäisille riittävä liikunta</vt:lpstr>
      <vt:lpstr>Dia 11</vt:lpstr>
      <vt:lpstr>Kouluikäisten liikkumisen tilanne</vt:lpstr>
      <vt:lpstr>Erot iän mukaan</vt:lpstr>
      <vt:lpstr>Sukupuolierot</vt:lpstr>
      <vt:lpstr>Liikuntasuositus kokoon!</vt:lpstr>
      <vt:lpstr>Mistä päivän liikkuminen kertyy?</vt:lpstr>
      <vt:lpstr>Urheiluseuroissa harrastaminen</vt:lpstr>
      <vt:lpstr>Harrastaa voi muuallakin</vt:lpstr>
      <vt:lpstr>Liikunnan koetut esteet</vt:lpstr>
      <vt:lpstr>Dia 20</vt:lpstr>
      <vt:lpstr>Meidän harrastusmahdollisuudet</vt:lpstr>
      <vt:lpstr>Liikkumattomuus on terveysriski</vt:lpstr>
      <vt:lpstr>Mistä päivän liikkumattomuus kertyy?</vt:lpstr>
      <vt:lpstr>Istuminen</vt:lpstr>
      <vt:lpstr>Dia 25</vt:lpstr>
      <vt:lpstr>Ruutuaika</vt:lpstr>
      <vt:lpstr>Ruutuajan määrä</vt:lpstr>
      <vt:lpstr>Dia 28</vt:lpstr>
      <vt:lpstr>Liiallinen ruutuaika</vt:lpstr>
      <vt:lpstr>Dia 30</vt:lpstr>
      <vt:lpstr>Koulun rooli</vt:lpstr>
      <vt:lpstr>Vanhemman rooli</vt:lpstr>
      <vt:lpstr>Dia 33</vt:lpstr>
      <vt:lpstr>Vanhemman rooli</vt:lpstr>
      <vt:lpstr>Kaverit mukaan</vt:lpstr>
      <vt:lpstr>Dia 36</vt:lpstr>
      <vt:lpstr>Dia 37</vt:lpstr>
      <vt:lpstr>Hyvän ravinnon avulla</vt:lpstr>
      <vt:lpstr>Ylipaino</vt:lpstr>
      <vt:lpstr>Terve järki riittää</vt:lpstr>
      <vt:lpstr>Säännöllinen ateriarytmi</vt:lpstr>
      <vt:lpstr>Dia 42</vt:lpstr>
      <vt:lpstr>Ravintoaineita monipuolisesti</vt:lpstr>
      <vt:lpstr>Lautasmalli</vt:lpstr>
      <vt:lpstr>Koululounas</vt:lpstr>
      <vt:lpstr>Miltä koululounas näyttää?</vt:lpstr>
      <vt:lpstr>Tiedätkö SINÄ millaiselta lapsesi  lounastarjotin näyttää?</vt:lpstr>
      <vt:lpstr>Koulun rooli</vt:lpstr>
      <vt:lpstr>Vanhemman rooli</vt:lpstr>
      <vt:lpstr>Dia 50</vt:lpstr>
      <vt:lpstr>Aamu- ja iltapala</vt:lpstr>
      <vt:lpstr>Välipalalla on väliä!</vt:lpstr>
      <vt:lpstr>Näin rakennat välipalan (kuten myös aamu- tai iltapalan)</vt:lpstr>
      <vt:lpstr>Dia 54</vt:lpstr>
      <vt:lpstr>Juominen</vt:lpstr>
      <vt:lpstr>Juomien sokeri</vt:lpstr>
      <vt:lpstr>Dia 57</vt:lpstr>
      <vt:lpstr>Dia 58</vt:lpstr>
      <vt:lpstr>Dia 59</vt:lpstr>
      <vt:lpstr>Olennaista unessa</vt:lpstr>
      <vt:lpstr>Unen tarve</vt:lpstr>
      <vt:lpstr>Dia 62</vt:lpstr>
      <vt:lpstr>Nuorten nukkuminen nyt</vt:lpstr>
      <vt:lpstr>Unenpuutteen vaikutukset</vt:lpstr>
      <vt:lpstr>Koulun rooli lapsen jaksamisessa</vt:lpstr>
      <vt:lpstr>Lepo ja rentoutuminen</vt:lpstr>
      <vt:lpstr>Dia 67</vt:lpstr>
      <vt:lpstr>Vanhemman rooli lapsen jaksamisessa</vt:lpstr>
      <vt:lpstr>Dia 69</vt:lpstr>
      <vt:lpstr>Meillä jokaisella on tärkeä rooli  lapsen ja nuoren hyvinvoinnin tukemisessa! </vt:lpstr>
      <vt:lpstr>www.tervekoululainen.fi</vt:lpstr>
      <vt:lpstr>Dia 72</vt:lpstr>
    </vt:vector>
  </TitlesOfParts>
  <Company>Villivisio Oy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Esityksen nimi Aika ja paikka</dc:title>
  <dc:creator>Kim Foxell</dc:creator>
  <cp:lastModifiedBy>Raija</cp:lastModifiedBy>
  <cp:revision>843</cp:revision>
  <dcterms:created xsi:type="dcterms:W3CDTF">2010-05-18T07:15:58Z</dcterms:created>
  <dcterms:modified xsi:type="dcterms:W3CDTF">2017-08-23T09:42:29Z</dcterms:modified>
</cp:coreProperties>
</file>